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50"/>
  </p:notesMasterIdLst>
  <p:handoutMasterIdLst>
    <p:handoutMasterId r:id="rId51"/>
  </p:handoutMasterIdLst>
  <p:sldIdLst>
    <p:sldId id="256" r:id="rId2"/>
    <p:sldId id="341" r:id="rId3"/>
    <p:sldId id="367" r:id="rId4"/>
    <p:sldId id="346" r:id="rId5"/>
    <p:sldId id="263" r:id="rId6"/>
    <p:sldId id="345" r:id="rId7"/>
    <p:sldId id="342" r:id="rId8"/>
    <p:sldId id="258" r:id="rId9"/>
    <p:sldId id="366" r:id="rId10"/>
    <p:sldId id="257" r:id="rId11"/>
    <p:sldId id="368" r:id="rId12"/>
    <p:sldId id="261" r:id="rId13"/>
    <p:sldId id="358" r:id="rId14"/>
    <p:sldId id="369" r:id="rId15"/>
    <p:sldId id="260" r:id="rId16"/>
    <p:sldId id="271" r:id="rId17"/>
    <p:sldId id="353" r:id="rId18"/>
    <p:sldId id="370" r:id="rId19"/>
    <p:sldId id="313" r:id="rId20"/>
    <p:sldId id="347" r:id="rId21"/>
    <p:sldId id="371" r:id="rId22"/>
    <p:sldId id="269" r:id="rId23"/>
    <p:sldId id="348" r:id="rId24"/>
    <p:sldId id="286" r:id="rId25"/>
    <p:sldId id="350" r:id="rId26"/>
    <p:sldId id="372" r:id="rId27"/>
    <p:sldId id="270" r:id="rId28"/>
    <p:sldId id="351" r:id="rId29"/>
    <p:sldId id="352" r:id="rId30"/>
    <p:sldId id="273" r:id="rId31"/>
    <p:sldId id="279" r:id="rId32"/>
    <p:sldId id="359" r:id="rId33"/>
    <p:sldId id="360" r:id="rId34"/>
    <p:sldId id="361" r:id="rId35"/>
    <p:sldId id="275" r:id="rId36"/>
    <p:sldId id="285" r:id="rId37"/>
    <p:sldId id="373" r:id="rId38"/>
    <p:sldId id="284" r:id="rId39"/>
    <p:sldId id="287" r:id="rId40"/>
    <p:sldId id="282" r:id="rId41"/>
    <p:sldId id="374" r:id="rId42"/>
    <p:sldId id="354" r:id="rId43"/>
    <p:sldId id="356" r:id="rId44"/>
    <p:sldId id="375" r:id="rId45"/>
    <p:sldId id="376" r:id="rId46"/>
    <p:sldId id="288" r:id="rId47"/>
    <p:sldId id="363" r:id="rId48"/>
    <p:sldId id="365" r:id="rId49"/>
  </p:sldIdLst>
  <p:sldSz cx="9144000" cy="6858000" type="screen4x3"/>
  <p:notesSz cx="69977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00"/>
    <a:srgbClr val="6600CC"/>
    <a:srgbClr val="FF3300"/>
    <a:srgbClr val="FFFFCC"/>
    <a:srgbClr val="993366"/>
    <a:srgbClr val="FFCC99"/>
    <a:srgbClr val="0000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6" autoAdjust="0"/>
    <p:restoredTop sz="93182" autoAdjust="0"/>
  </p:normalViewPr>
  <p:slideViewPr>
    <p:cSldViewPr>
      <p:cViewPr varScale="1">
        <p:scale>
          <a:sx n="94" d="100"/>
          <a:sy n="94" d="100"/>
        </p:scale>
        <p:origin x="-3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fld id="{BF625664-7045-4172-A8A7-908914CA8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9D386-FCD0-4CB5-91E5-3266293806F1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0075"/>
            <a:ext cx="5597525" cy="41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F56DD-08C8-41D8-9BB0-6DB79ABD5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F56DD-08C8-41D8-9BB0-6DB79ABD5A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F56DD-08C8-41D8-9BB0-6DB79ABD5A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F56DD-08C8-41D8-9BB0-6DB79ABD5A1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F56DD-08C8-41D8-9BB0-6DB79ABD5A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F56DD-08C8-41D8-9BB0-6DB79ABD5A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F56DD-08C8-41D8-9BB0-6DB79ABD5A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F56DD-08C8-41D8-9BB0-6DB79ABD5A1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26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269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A0587-879F-49D0-B6FF-1163CA4A5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1E22F-788B-43C7-9388-EAD74C24E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F9CDF-291C-44E7-B479-761343182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C02E4-7C99-418E-A9B1-C2CC93378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12304-C526-4CF5-A1EE-395829FCE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5CD56-EEB6-480A-A748-3376244E6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E746-3CEA-4563-8F1F-66FCCA59E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9248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77E74-6B5F-4943-93C0-20B0E4DFD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45FBF-D99C-4666-82F8-BD0416581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88B7B-CE1B-4F51-AFD5-3452207F6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06C3C-BECE-443D-B63C-09B858F70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85FF1-5138-4345-996F-715972B2F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F1587-822C-4D20-A813-6C4F735F7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308A0-A9B5-466B-BA0A-3C67E3849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7E1D1-2CEE-4216-9027-2C0A22CDB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1C91-B830-4F37-8C67-CFB1B486D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241667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41668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41669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7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5FC69D3D-30CF-4CD6-8B56-52E6FC137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europeanhistory.about.com/library/readyref/blspainrulers.htm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099" name="Picture 5" descr="espa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400" b="1" dirty="0" smtClean="0">
                <a:latin typeface="BookmanITC Lt BT" pitchFamily="18" charset="0"/>
              </a:rPr>
              <a:t/>
            </a:r>
            <a:br>
              <a:rPr lang="es-ES_tradnl" sz="4400" b="1" dirty="0" smtClean="0">
                <a:latin typeface="BookmanITC Lt BT" pitchFamily="18" charset="0"/>
              </a:rPr>
            </a:br>
            <a:r>
              <a:rPr lang="es-ES_tradnl" sz="4400" b="1" dirty="0" smtClean="0">
                <a:latin typeface="Calibri" pitchFamily="34" charset="0"/>
              </a:rPr>
              <a:t>La Plaza de Cibeles</a:t>
            </a:r>
            <a:r>
              <a:rPr lang="es-ES_tradnl" sz="4400" b="1" dirty="0" smtClean="0">
                <a:latin typeface="BookmanITC Lt BT" pitchFamily="18" charset="0"/>
              </a:rPr>
              <a:t/>
            </a:r>
            <a:br>
              <a:rPr lang="es-ES_tradnl" sz="4400" b="1" dirty="0" smtClean="0">
                <a:latin typeface="BookmanITC Lt BT" pitchFamily="18" charset="0"/>
              </a:rPr>
            </a:br>
            <a:endParaRPr lang="es-ES_tradnl" sz="4400" b="1" dirty="0" smtClean="0">
              <a:latin typeface="BookmanITC Lt BT" pitchFamily="18" charset="0"/>
            </a:endParaRP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704138" cy="1339850"/>
          </a:xfrm>
        </p:spPr>
        <p:txBody>
          <a:bodyPr/>
          <a:lstStyle/>
          <a:p>
            <a:pPr eaLnBrk="1" hangingPunct="1"/>
            <a:r>
              <a:rPr lang="es-ES_tradnl" sz="2400" b="1" dirty="0" smtClean="0">
                <a:latin typeface="Calibri" pitchFamily="34" charset="0"/>
              </a:rPr>
              <a:t>Es famosa por su fuente </a:t>
            </a:r>
          </a:p>
          <a:p>
            <a:pPr eaLnBrk="1" hangingPunct="1"/>
            <a:r>
              <a:rPr lang="es-ES_tradnl" sz="2400" b="1" dirty="0" smtClean="0">
                <a:latin typeface="Calibri" pitchFamily="34" charset="0"/>
              </a:rPr>
              <a:t>Fue construida en honor de la diosa Cibeles </a:t>
            </a:r>
          </a:p>
          <a:p>
            <a:pPr eaLnBrk="1" hangingPunct="1">
              <a:buNone/>
            </a:pPr>
            <a:r>
              <a:rPr lang="es-ES_tradnl" sz="2400" b="1" i="1" dirty="0" smtClean="0">
                <a:latin typeface="Calibri" pitchFamily="34" charset="0"/>
              </a:rPr>
              <a:t>	</a:t>
            </a:r>
            <a:r>
              <a:rPr lang="es-ES_tradnl" sz="1800" b="1" i="1" dirty="0" smtClean="0">
                <a:latin typeface="Calibri" pitchFamily="34" charset="0"/>
              </a:rPr>
              <a:t>(la diosa de la fertilidad)</a:t>
            </a:r>
          </a:p>
          <a:p>
            <a:pPr eaLnBrk="1" hangingPunct="1"/>
            <a:r>
              <a:rPr lang="es-ES_tradnl" sz="2400" b="1" dirty="0" smtClean="0">
                <a:latin typeface="Calibri" pitchFamily="34" charset="0"/>
              </a:rPr>
              <a:t>El Palacio de Comunicaciones </a:t>
            </a:r>
            <a:r>
              <a:rPr lang="es-ES_tradnl" sz="2000" b="1" i="1" dirty="0" smtClean="0">
                <a:latin typeface="Calibri" pitchFamily="34" charset="0"/>
              </a:rPr>
              <a:t>(el correo principal) </a:t>
            </a:r>
            <a:r>
              <a:rPr lang="es-ES_tradnl" sz="2400" b="1" dirty="0" smtClean="0">
                <a:latin typeface="Calibri" pitchFamily="34" charset="0"/>
              </a:rPr>
              <a:t>está detrás de la fuente.</a:t>
            </a:r>
          </a:p>
        </p:txBody>
      </p:sp>
      <p:pic>
        <p:nvPicPr>
          <p:cNvPr id="11268" name="Picture 4" descr="madrid~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3733800"/>
            <a:ext cx="6019800" cy="2862865"/>
          </a:xfrm>
          <a:noFill/>
        </p:spPr>
      </p:pic>
      <p:pic>
        <p:nvPicPr>
          <p:cNvPr id="11269" name="Picture 14" descr="C:\Documents and Settings\carolynhorneck\Local Settings\Temporary Internet Files\Content.IE5\2DXABAHC\MCj0192403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685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015288" cy="914400"/>
          </a:xfrm>
        </p:spPr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9092" t="2141" r="9498" b="6728"/>
          <a:stretch>
            <a:fillRect/>
          </a:stretch>
        </p:blipFill>
        <p:spPr bwMode="auto">
          <a:xfrm>
            <a:off x="0" y="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94412" y="228600"/>
            <a:ext cx="2615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El Palacio Real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b="1" dirty="0" smtClean="0">
                <a:latin typeface="BookmanITC Lt BT" pitchFamily="18" charset="0"/>
              </a:rPr>
              <a:t/>
            </a:r>
            <a:br>
              <a:rPr lang="en-US" sz="4800" b="1" dirty="0" smtClean="0">
                <a:latin typeface="BookmanITC Lt BT" pitchFamily="18" charset="0"/>
              </a:rPr>
            </a:br>
            <a:r>
              <a:rPr lang="en-US" sz="4800" b="1" dirty="0" smtClean="0">
                <a:latin typeface="Calibri" pitchFamily="34" charset="0"/>
              </a:rPr>
              <a:t>El </a:t>
            </a:r>
            <a:r>
              <a:rPr lang="es-ES_tradnl" sz="4800" b="1" dirty="0" smtClean="0">
                <a:latin typeface="Calibri" pitchFamily="34" charset="0"/>
              </a:rPr>
              <a:t>Palacio</a:t>
            </a:r>
            <a:r>
              <a:rPr lang="en-US" sz="4800" b="1" dirty="0" smtClean="0">
                <a:latin typeface="Calibri" pitchFamily="34" charset="0"/>
              </a:rPr>
              <a:t> Real</a:t>
            </a:r>
            <a:r>
              <a:rPr lang="en-US" sz="4800" b="1" dirty="0" smtClean="0">
                <a:latin typeface="BookmanITC Lt BT" pitchFamily="18" charset="0"/>
              </a:rPr>
              <a:t/>
            </a:r>
            <a:br>
              <a:rPr lang="en-US" sz="4800" b="1" dirty="0" smtClean="0">
                <a:latin typeface="BookmanITC Lt BT" pitchFamily="18" charset="0"/>
              </a:rPr>
            </a:br>
            <a:endParaRPr lang="en-US" sz="4800" b="1" dirty="0" smtClean="0">
              <a:latin typeface="BookmanITC Lt BT" pitchFamily="18" charset="0"/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42672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_tradnl" sz="2800" dirty="0" smtClean="0"/>
              <a:t>	</a:t>
            </a:r>
            <a:r>
              <a:rPr lang="es-ES_tradnl" b="1" dirty="0" smtClean="0">
                <a:latin typeface="Calibri" pitchFamily="34" charset="0"/>
              </a:rPr>
              <a:t>Es la residencia oficial del Rey de España </a:t>
            </a:r>
          </a:p>
          <a:p>
            <a:pPr eaLnBrk="1" hangingPunct="1">
              <a:buFont typeface="Wingdings" pitchFamily="2" charset="2"/>
              <a:buNone/>
            </a:pPr>
            <a:endParaRPr lang="es-ES_tradnl" b="1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b="1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b="1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b="1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ES_tradnl" b="1" dirty="0" smtClean="0">
                <a:latin typeface="Calibri" pitchFamily="34" charset="0"/>
              </a:rPr>
              <a:t>    pero él no vive allí.</a:t>
            </a:r>
          </a:p>
          <a:p>
            <a:pPr eaLnBrk="1" hangingPunct="1">
              <a:buFont typeface="Wingdings" pitchFamily="2" charset="2"/>
              <a:buNone/>
            </a:pPr>
            <a:endParaRPr lang="es-ES_tradnl" b="1" dirty="0" smtClean="0">
              <a:latin typeface="BookmanITC Lt BT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b="1" dirty="0" smtClean="0">
              <a:latin typeface="BookmanITC Lt BT" pitchFamily="18" charset="0"/>
            </a:endParaRPr>
          </a:p>
        </p:txBody>
      </p:sp>
      <p:pic>
        <p:nvPicPr>
          <p:cNvPr id="12293" name="Picture 14" descr="KingJuanCarlo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90800"/>
            <a:ext cx="1600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 descr="DSC028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67200" y="2209800"/>
            <a:ext cx="4191000" cy="280554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b="1" dirty="0" smtClean="0">
                <a:latin typeface="BookmanITC Lt BT" pitchFamily="18" charset="0"/>
              </a:rPr>
              <a:t/>
            </a:r>
            <a:br>
              <a:rPr lang="en-US" sz="4800" b="1" dirty="0" smtClean="0">
                <a:latin typeface="BookmanITC Lt BT" pitchFamily="18" charset="0"/>
              </a:rPr>
            </a:br>
            <a:r>
              <a:rPr lang="en-US" sz="4800" b="1" dirty="0" smtClean="0">
                <a:latin typeface="Calibri" pitchFamily="34" charset="0"/>
              </a:rPr>
              <a:t>El </a:t>
            </a:r>
            <a:r>
              <a:rPr lang="es-ES_tradnl" sz="4800" b="1" dirty="0" smtClean="0">
                <a:latin typeface="Calibri" pitchFamily="34" charset="0"/>
              </a:rPr>
              <a:t>Palacio</a:t>
            </a:r>
            <a:r>
              <a:rPr lang="en-US" sz="4800" b="1" dirty="0" smtClean="0">
                <a:latin typeface="Calibri" pitchFamily="34" charset="0"/>
              </a:rPr>
              <a:t> Real</a:t>
            </a:r>
            <a:r>
              <a:rPr lang="en-US" sz="4800" b="1" dirty="0" smtClean="0">
                <a:latin typeface="BookmanITC Lt BT" pitchFamily="18" charset="0"/>
              </a:rPr>
              <a:t/>
            </a:r>
            <a:br>
              <a:rPr lang="en-US" sz="4800" b="1" dirty="0" smtClean="0">
                <a:latin typeface="BookmanITC Lt BT" pitchFamily="18" charset="0"/>
              </a:rPr>
            </a:br>
            <a:endParaRPr lang="en-US" sz="4800" b="1" dirty="0" smtClean="0">
              <a:latin typeface="BookmanITC Lt BT" pitchFamily="18" charset="0"/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3962400" cy="3429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s-ES_tradnl" sz="4400" b="1" dirty="0" smtClean="0">
                <a:latin typeface="Calibri" pitchFamily="34" charset="0"/>
              </a:rPr>
              <a:t>	Se usa el Palacio Real para las ceremonias del estado.</a:t>
            </a:r>
          </a:p>
          <a:p>
            <a:pPr eaLnBrk="1" hangingPunct="1">
              <a:buFont typeface="Wingdings" pitchFamily="2" charset="2"/>
              <a:buNone/>
            </a:pPr>
            <a:endParaRPr lang="es-ES_tradnl" b="1" dirty="0" smtClean="0">
              <a:latin typeface="BookmanITC Lt BT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s-ES_tradnl" b="1" dirty="0" smtClean="0">
              <a:latin typeface="BookmanITC Lt BT" pitchFamily="18" charset="0"/>
            </a:endParaRPr>
          </a:p>
        </p:txBody>
      </p:sp>
      <p:pic>
        <p:nvPicPr>
          <p:cNvPr id="7" name="Picture 6" descr="El Palacio Re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2133600"/>
            <a:ext cx="3962400" cy="29718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015288" cy="914400"/>
          </a:xfrm>
        </p:spPr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9092" t="2141" r="9498" b="6728"/>
          <a:stretch>
            <a:fillRect/>
          </a:stretch>
        </p:blipFill>
        <p:spPr bwMode="auto">
          <a:xfrm>
            <a:off x="0" y="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447" y="228600"/>
            <a:ext cx="3013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La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Puerta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del Sol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b="1" dirty="0" smtClean="0">
                <a:latin typeface="Calibri" pitchFamily="34" charset="0"/>
              </a:rPr>
              <a:t>La </a:t>
            </a:r>
            <a:r>
              <a:rPr lang="en-US" sz="4800" b="1" dirty="0" err="1" smtClean="0">
                <a:latin typeface="Calibri" pitchFamily="34" charset="0"/>
              </a:rPr>
              <a:t>Puerta</a:t>
            </a:r>
            <a:r>
              <a:rPr lang="en-US" sz="4800" b="1" dirty="0" smtClean="0">
                <a:latin typeface="Calibri" pitchFamily="34" charset="0"/>
              </a:rPr>
              <a:t> del Sol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2667000" cy="2590800"/>
          </a:xfrm>
        </p:spPr>
        <p:txBody>
          <a:bodyPr/>
          <a:lstStyle/>
          <a:p>
            <a:pPr lvl="1" eaLnBrk="1" hangingPunct="1"/>
            <a:r>
              <a:rPr lang="es-ES_tradnl" sz="2000" dirty="0" smtClean="0">
                <a:latin typeface="Calibri" pitchFamily="34" charset="0"/>
              </a:rPr>
              <a:t>Es el corazón de Madrid</a:t>
            </a:r>
          </a:p>
          <a:p>
            <a:pPr lvl="1" eaLnBrk="1" hangingPunct="1"/>
            <a:r>
              <a:rPr lang="es-ES_tradnl" sz="2000" dirty="0" smtClean="0">
                <a:latin typeface="Calibri" pitchFamily="34" charset="0"/>
              </a:rPr>
              <a:t>Es un centro comercial</a:t>
            </a:r>
          </a:p>
          <a:p>
            <a:pPr lvl="1" eaLnBrk="1" hangingPunct="1"/>
            <a:r>
              <a:rPr lang="es-ES_tradnl" sz="2000" dirty="0" smtClean="0">
                <a:latin typeface="Calibri" pitchFamily="34" charset="0"/>
              </a:rPr>
              <a:t>Es el centro geográfico de Madrid</a:t>
            </a:r>
          </a:p>
          <a:p>
            <a:pPr lvl="1" eaLnBrk="1" hangingPunct="1"/>
            <a:r>
              <a:rPr lang="es-ES_tradnl" sz="2000" dirty="0" smtClean="0">
                <a:latin typeface="Calibri" pitchFamily="34" charset="0"/>
              </a:rPr>
              <a:t>Es el lugar donde muchos madrileños se celebran la Nochevieja y comen doce </a:t>
            </a:r>
            <a:r>
              <a:rPr lang="es-ES_tradnl" sz="2000" i="1" dirty="0" smtClean="0">
                <a:solidFill>
                  <a:srgbClr val="6600CC"/>
                </a:solidFill>
                <a:latin typeface="Calibri" pitchFamily="34" charset="0"/>
              </a:rPr>
              <a:t>uvas</a:t>
            </a:r>
            <a:r>
              <a:rPr lang="es-ES_tradnl" sz="2000" dirty="0" smtClean="0">
                <a:latin typeface="Calibri" pitchFamily="34" charset="0"/>
              </a:rPr>
              <a:t>.</a:t>
            </a:r>
          </a:p>
        </p:txBody>
      </p:sp>
      <p:pic>
        <p:nvPicPr>
          <p:cNvPr id="14341" name="Picture 8" descr="C:\Documents and Settings\carolynhorneck\Local Settings\Temporary Internet Files\Content.IE5\2DXABAHC\MCj0413552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715000"/>
            <a:ext cx="7270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 descr="La Plaza de la Puerta del So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76600" y="1591068"/>
            <a:ext cx="5257800" cy="351968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400" b="1" dirty="0" smtClean="0">
                <a:latin typeface="Calibri" pitchFamily="34" charset="0"/>
              </a:rPr>
              <a:t>La </a:t>
            </a:r>
            <a:r>
              <a:rPr lang="en-US" sz="4400" b="1" dirty="0" err="1" smtClean="0">
                <a:latin typeface="Calibri" pitchFamily="34" charset="0"/>
              </a:rPr>
              <a:t>Puerta</a:t>
            </a:r>
            <a:r>
              <a:rPr lang="en-US" sz="4400" b="1" dirty="0" smtClean="0">
                <a:latin typeface="Calibri" pitchFamily="34" charset="0"/>
              </a:rPr>
              <a:t> del Sol</a:t>
            </a:r>
            <a:endParaRPr lang="es-ES_tradnl" sz="4400" b="1" dirty="0" smtClean="0">
              <a:latin typeface="Calibri" pitchFamily="34" charset="0"/>
            </a:endParaRP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1800" b="1" dirty="0" smtClean="0">
                <a:latin typeface="Calibri" pitchFamily="34" charset="0"/>
              </a:rPr>
              <a:t>      </a:t>
            </a:r>
            <a:r>
              <a:rPr lang="es-ES_tradnl" sz="4800" b="1" dirty="0" smtClean="0">
                <a:latin typeface="Calibri" pitchFamily="34" charset="0"/>
              </a:rPr>
              <a:t>El Oso y el Madroño, un emblema de la ciudad</a:t>
            </a:r>
            <a:endParaRPr lang="en-US" sz="4800" b="1" dirty="0" smtClean="0">
              <a:latin typeface="Calibri" pitchFamily="34" charset="0"/>
            </a:endParaRPr>
          </a:p>
        </p:txBody>
      </p:sp>
      <p:pic>
        <p:nvPicPr>
          <p:cNvPr id="6" name="ClipArt Placeholder 5" descr="DSC00722.JPG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43400" y="2286000"/>
            <a:ext cx="4561181" cy="3053353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b="1" dirty="0" smtClean="0">
                <a:latin typeface="Calibri" pitchFamily="34" charset="0"/>
              </a:rPr>
              <a:t>La Puerta del Sol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7772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_tradnl" sz="2800" b="1" dirty="0" smtClean="0">
                <a:latin typeface="Calibri" pitchFamily="34" charset="0"/>
              </a:rPr>
              <a:t>La Casa de Correos</a:t>
            </a:r>
            <a:r>
              <a:rPr lang="es-ES_tradnl" sz="2800" dirty="0" smtClean="0">
                <a:latin typeface="Calibri" pitchFamily="34" charset="0"/>
              </a:rPr>
              <a:t> - donde se reúne el gobierno de la Comunidad de Madrid</a:t>
            </a:r>
          </a:p>
        </p:txBody>
      </p:sp>
      <p:pic>
        <p:nvPicPr>
          <p:cNvPr id="16388" name="Picture 4" descr="casa de corre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2286000"/>
            <a:ext cx="6019800" cy="37338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015288" cy="914400"/>
          </a:xfrm>
        </p:spPr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9092" t="2141" r="9498" b="6728"/>
          <a:stretch>
            <a:fillRect/>
          </a:stretch>
        </p:blipFill>
        <p:spPr bwMode="auto">
          <a:xfrm>
            <a:off x="0" y="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228600"/>
            <a:ext cx="4394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El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Parque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de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Buen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Retiro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4800" b="1" dirty="0" smtClean="0">
                <a:latin typeface="Calibri" pitchFamily="34" charset="0"/>
              </a:rPr>
              <a:t>El Parque de Buen Retiro</a:t>
            </a:r>
          </a:p>
        </p:txBody>
      </p:sp>
      <p:pic>
        <p:nvPicPr>
          <p:cNvPr id="5" name="Content Placeholder 4" descr="DSC008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0940" y="1600200"/>
            <a:ext cx="6602119" cy="44196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700" b="1" dirty="0" smtClean="0">
                <a:solidFill>
                  <a:schemeClr val="bg1"/>
                </a:solidFill>
                <a:latin typeface="Calibri" pitchFamily="34" charset="0"/>
              </a:rPr>
              <a:t>Madrid:</a:t>
            </a:r>
            <a:endParaRPr lang="en-US" sz="4000" b="1" dirty="0" smtClean="0">
              <a:latin typeface="Calibri" pitchFamily="34" charset="0"/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r>
              <a:rPr lang="en-US" sz="3600" b="1" dirty="0" smtClean="0">
                <a:latin typeface="Calibri" pitchFamily="34" charset="0"/>
              </a:rPr>
              <a:t>Es la capital de </a:t>
            </a:r>
            <a:r>
              <a:rPr lang="en-US" sz="3600" b="1" dirty="0" err="1" smtClean="0">
                <a:latin typeface="Calibri" pitchFamily="34" charset="0"/>
              </a:rPr>
              <a:t>España</a:t>
            </a:r>
            <a:r>
              <a:rPr lang="en-US" sz="3600" b="1" dirty="0" smtClean="0">
                <a:latin typeface="Calibri" pitchFamily="34" charset="0"/>
              </a:rPr>
              <a:t>.</a:t>
            </a:r>
          </a:p>
          <a:p>
            <a:pPr eaLnBrk="1" hangingPunct="1"/>
            <a:r>
              <a:rPr lang="en-US" sz="3600" b="1" dirty="0" smtClean="0">
                <a:latin typeface="Calibri" pitchFamily="34" charset="0"/>
              </a:rPr>
              <a:t>Es el </a:t>
            </a:r>
            <a:r>
              <a:rPr lang="en-US" sz="3600" b="1" dirty="0" err="1" smtClean="0">
                <a:latin typeface="Calibri" pitchFamily="34" charset="0"/>
              </a:rPr>
              <a:t>centro</a:t>
            </a:r>
            <a:r>
              <a:rPr lang="en-US" sz="3600" b="1" dirty="0" smtClean="0">
                <a:latin typeface="Calibri" pitchFamily="34" charset="0"/>
              </a:rPr>
              <a:t> del </a:t>
            </a:r>
            <a:r>
              <a:rPr lang="en-US" sz="3600" b="1" dirty="0" err="1" smtClean="0">
                <a:latin typeface="Calibri" pitchFamily="34" charset="0"/>
              </a:rPr>
              <a:t>gobierno</a:t>
            </a:r>
            <a:r>
              <a:rPr lang="en-US" sz="3600" b="1" dirty="0" smtClean="0">
                <a:latin typeface="Calibri" pitchFamily="34" charset="0"/>
              </a:rPr>
              <a:t>.</a:t>
            </a:r>
          </a:p>
          <a:p>
            <a:pPr eaLnBrk="1" hangingPunct="1"/>
            <a:r>
              <a:rPr lang="en-US" sz="3600" b="1" dirty="0" smtClean="0">
                <a:latin typeface="Calibri" pitchFamily="34" charset="0"/>
              </a:rPr>
              <a:t>Es la ciudad </a:t>
            </a:r>
            <a:r>
              <a:rPr lang="en-US" sz="3600" b="1" dirty="0" err="1" smtClean="0">
                <a:latin typeface="Calibri" pitchFamily="34" charset="0"/>
              </a:rPr>
              <a:t>más</a:t>
            </a:r>
            <a:r>
              <a:rPr lang="en-US" sz="3600" b="1" dirty="0" smtClean="0">
                <a:latin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</a:rPr>
              <a:t>grande</a:t>
            </a:r>
            <a:r>
              <a:rPr lang="en-US" sz="3600" b="1" dirty="0" smtClean="0">
                <a:latin typeface="Calibri" pitchFamily="34" charset="0"/>
              </a:rPr>
              <a:t> de </a:t>
            </a:r>
            <a:r>
              <a:rPr lang="en-US" sz="3600" b="1" dirty="0" err="1" smtClean="0">
                <a:latin typeface="Calibri" pitchFamily="34" charset="0"/>
              </a:rPr>
              <a:t>España</a:t>
            </a:r>
            <a:r>
              <a:rPr lang="en-US" sz="3600" b="1" dirty="0" smtClean="0">
                <a:latin typeface="Calibri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600" b="1" dirty="0" smtClean="0">
                <a:latin typeface="Calibri" pitchFamily="34" charset="0"/>
              </a:rPr>
              <a:t>	</a:t>
            </a:r>
            <a:r>
              <a:rPr lang="en-US" b="1" dirty="0" smtClean="0">
                <a:latin typeface="Calibri" pitchFamily="34" charset="0"/>
              </a:rPr>
              <a:t>(</a:t>
            </a:r>
            <a:r>
              <a:rPr lang="en-US" b="1" dirty="0" err="1" smtClean="0">
                <a:latin typeface="Calibri" pitchFamily="34" charset="0"/>
              </a:rPr>
              <a:t>Población</a:t>
            </a:r>
            <a:r>
              <a:rPr lang="en-US" b="1" dirty="0" smtClean="0">
                <a:latin typeface="Calibri" pitchFamily="34" charset="0"/>
              </a:rPr>
              <a:t>:  5 </a:t>
            </a:r>
            <a:r>
              <a:rPr lang="en-US" b="1" dirty="0" err="1" smtClean="0">
                <a:latin typeface="Calibri" pitchFamily="34" charset="0"/>
              </a:rPr>
              <a:t>millones</a:t>
            </a:r>
            <a:r>
              <a:rPr lang="en-US" b="1" dirty="0" smtClean="0">
                <a:latin typeface="Calibri" pitchFamily="34" charset="0"/>
              </a:rPr>
              <a:t> de </a:t>
            </a:r>
            <a:r>
              <a:rPr lang="en-US" b="1" dirty="0" err="1" smtClean="0">
                <a:latin typeface="Calibri" pitchFamily="34" charset="0"/>
              </a:rPr>
              <a:t>habitantes</a:t>
            </a:r>
            <a:r>
              <a:rPr lang="en-US" b="1" dirty="0" smtClean="0">
                <a:latin typeface="Calibri" pitchFamily="34" charset="0"/>
              </a:rPr>
              <a:t> en la </a:t>
            </a:r>
            <a:r>
              <a:rPr lang="en-US" b="1" dirty="0" err="1" smtClean="0">
                <a:latin typeface="Calibri" pitchFamily="34" charset="0"/>
              </a:rPr>
              <a:t>área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metropolitana</a:t>
            </a:r>
            <a:r>
              <a:rPr lang="en-US" b="1" dirty="0" smtClean="0">
                <a:latin typeface="Calibri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0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4800" b="1" dirty="0" smtClean="0">
                <a:latin typeface="Calibri" pitchFamily="34" charset="0"/>
              </a:rPr>
              <a:t>El Parque de Buen Retiro</a:t>
            </a:r>
          </a:p>
        </p:txBody>
      </p:sp>
      <p:sp>
        <p:nvSpPr>
          <p:cNvPr id="26726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Calibri" pitchFamily="34" charset="0"/>
              </a:rPr>
              <a:t>Es el lugar ideal para </a:t>
            </a:r>
            <a:r>
              <a:rPr lang="es-ES_tradnl" dirty="0" smtClean="0">
                <a:solidFill>
                  <a:srgbClr val="FF0000"/>
                </a:solidFill>
                <a:latin typeface="Calibri" pitchFamily="34" charset="0"/>
              </a:rPr>
              <a:t>pasar tiempo 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_tradnl" dirty="0" smtClean="0">
                <a:latin typeface="Calibri" pitchFamily="34" charset="0"/>
              </a:rPr>
              <a:t>    con la familia y amigos. </a:t>
            </a:r>
          </a:p>
          <a:p>
            <a:pPr eaLnBrk="1" hangingPunct="1">
              <a:buFont typeface="Wingdings" pitchFamily="2" charset="2"/>
              <a:buNone/>
            </a:pPr>
            <a:endParaRPr lang="es-ES_tradnl" dirty="0" smtClean="0">
              <a:latin typeface="Calibri" pitchFamily="34" charset="0"/>
            </a:endParaRPr>
          </a:p>
          <a:p>
            <a:pPr eaLnBrk="1" hangingPunct="1"/>
            <a:r>
              <a:rPr lang="es-ES_tradnl" dirty="0" smtClean="0">
                <a:latin typeface="Calibri" pitchFamily="34" charset="0"/>
              </a:rPr>
              <a:t>Hay </a:t>
            </a:r>
            <a:r>
              <a:rPr lang="es-ES_tradnl" dirty="0" smtClean="0">
                <a:solidFill>
                  <a:srgbClr val="FF0000"/>
                </a:solidFill>
                <a:latin typeface="Calibri" pitchFamily="34" charset="0"/>
              </a:rPr>
              <a:t>jardines</a:t>
            </a:r>
            <a:r>
              <a:rPr lang="es-ES_tradnl" dirty="0" smtClean="0">
                <a:latin typeface="Calibri" pitchFamily="34" charset="0"/>
              </a:rPr>
              <a:t>                   , </a:t>
            </a:r>
            <a:r>
              <a:rPr lang="es-ES_tradnl" dirty="0" smtClean="0">
                <a:solidFill>
                  <a:srgbClr val="FF0000"/>
                </a:solidFill>
                <a:latin typeface="Calibri" pitchFamily="34" charset="0"/>
              </a:rPr>
              <a:t>caminos </a:t>
            </a:r>
            <a:r>
              <a:rPr lang="es-ES_tradnl" dirty="0" smtClean="0">
                <a:latin typeface="Calibri" pitchFamily="34" charset="0"/>
              </a:rPr>
              <a:t>             ,</a:t>
            </a:r>
          </a:p>
          <a:p>
            <a:pPr eaLnBrk="1" hangingPunct="1"/>
            <a:endParaRPr lang="es-ES_tradnl" dirty="0" smtClean="0">
              <a:latin typeface="Calibri" pitchFamily="34" charset="0"/>
            </a:endParaRPr>
          </a:p>
          <a:p>
            <a:pPr eaLnBrk="1" hangingPunct="1"/>
            <a:endParaRPr lang="es-ES_tradnl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ES_tradnl" dirty="0" smtClean="0">
                <a:latin typeface="Calibri" pitchFamily="34" charset="0"/>
              </a:rPr>
              <a:t>	árboles, </a:t>
            </a:r>
            <a:r>
              <a:rPr lang="es-ES_tradnl" dirty="0" smtClean="0">
                <a:solidFill>
                  <a:srgbClr val="FF0000"/>
                </a:solidFill>
                <a:latin typeface="Calibri" pitchFamily="34" charset="0"/>
              </a:rPr>
              <a:t>fuentes</a:t>
            </a:r>
            <a:r>
              <a:rPr lang="es-ES_tradnl" dirty="0" smtClean="0">
                <a:latin typeface="Calibri" pitchFamily="34" charset="0"/>
              </a:rPr>
              <a:t>	 y un </a:t>
            </a:r>
            <a:r>
              <a:rPr lang="es-ES_tradnl" dirty="0" smtClean="0">
                <a:solidFill>
                  <a:srgbClr val="FF0000"/>
                </a:solidFill>
                <a:latin typeface="Calibri" pitchFamily="34" charset="0"/>
              </a:rPr>
              <a:t>lago</a:t>
            </a:r>
            <a:r>
              <a:rPr lang="es-ES_tradnl" dirty="0" smtClean="0"/>
              <a:t>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18436" name="Picture 5" descr="foto%20piragua%20gran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9800" y="4038600"/>
            <a:ext cx="2241550" cy="1527175"/>
          </a:xfrm>
          <a:noFill/>
        </p:spPr>
      </p:pic>
      <p:pic>
        <p:nvPicPr>
          <p:cNvPr id="18437" name="Picture 7" descr="C:\Documents and Settings\carolynhorneck\Local Settings\Temporary Internet Files\Content.IE5\YL8NELEH\MCj0230299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743200"/>
            <a:ext cx="178117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3" descr="C:\Documents and Settings\carolynhorneck\Local Settings\Temporary Internet Files\Content.IE5\YL8NELEH\MCBD05487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667000"/>
            <a:ext cx="1208088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4" descr="C:\Documents and Settings\carolynhorneck\Local Settings\Temporary Internet Files\Content.IE5\01GZORGF\MCNA00943_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876800"/>
            <a:ext cx="83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MCj008905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447800"/>
            <a:ext cx="106680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7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67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7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7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67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015288" cy="914400"/>
          </a:xfrm>
        </p:spPr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9092" t="2141" r="9498" b="6728"/>
          <a:stretch>
            <a:fillRect/>
          </a:stretch>
        </p:blipFill>
        <p:spPr bwMode="auto">
          <a:xfrm>
            <a:off x="0" y="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1927" y="228600"/>
            <a:ext cx="3460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El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Museo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del Prado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b="1" dirty="0" smtClean="0"/>
              <a:t/>
            </a:r>
            <a:br>
              <a:rPr lang="es-ES_tradnl" sz="4800" b="1" dirty="0" smtClean="0"/>
            </a:br>
            <a:r>
              <a:rPr lang="es-ES_tradnl" sz="4800" b="1" dirty="0" smtClean="0">
                <a:latin typeface="Calibri" pitchFamily="34" charset="0"/>
              </a:rPr>
              <a:t>El Museo del Prado</a:t>
            </a:r>
            <a:r>
              <a:rPr lang="es-ES_tradnl" sz="4800" b="1" dirty="0" smtClean="0"/>
              <a:t/>
            </a:r>
            <a:br>
              <a:rPr lang="es-ES_tradnl" sz="4800" b="1" dirty="0" smtClean="0"/>
            </a:br>
            <a:endParaRPr lang="es-ES_tradnl" sz="4800" b="1" dirty="0" smtClean="0"/>
          </a:p>
        </p:txBody>
      </p:sp>
      <p:pic>
        <p:nvPicPr>
          <p:cNvPr id="19459" name="Picture 4" descr="el prad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524000"/>
            <a:ext cx="5486400" cy="45720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b="1" smtClean="0"/>
              <a:t/>
            </a:r>
            <a:br>
              <a:rPr lang="es-ES_tradnl" sz="4800" b="1" smtClean="0"/>
            </a:br>
            <a:r>
              <a:rPr lang="es-ES_tradnl" sz="4800" b="1" smtClean="0"/>
              <a:t>El Museo del Prado</a:t>
            </a:r>
            <a:br>
              <a:rPr lang="es-ES_tradnl" sz="4800" b="1" smtClean="0"/>
            </a:br>
            <a:endParaRPr lang="es-ES_tradnl" sz="4800" b="1" smtClean="0"/>
          </a:p>
        </p:txBody>
      </p:sp>
      <p:pic>
        <p:nvPicPr>
          <p:cNvPr id="20483" name="Picture 3" descr="el prad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2475" y="2457450"/>
            <a:ext cx="4259263" cy="3200400"/>
          </a:xfrm>
          <a:noFill/>
        </p:spPr>
      </p:pic>
      <p:sp>
        <p:nvSpPr>
          <p:cNvPr id="2682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600200"/>
            <a:ext cx="3581400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   </a:t>
            </a:r>
            <a:r>
              <a:rPr lang="en-US" b="1" dirty="0" err="1" smtClean="0"/>
              <a:t>Contiene</a:t>
            </a:r>
            <a:r>
              <a:rPr lang="en-US" b="1" dirty="0" smtClean="0"/>
              <a:t> </a:t>
            </a:r>
            <a:r>
              <a:rPr lang="en-US" b="1" dirty="0" err="1" smtClean="0"/>
              <a:t>obras</a:t>
            </a:r>
            <a:r>
              <a:rPr lang="en-US" b="1" dirty="0" smtClean="0"/>
              <a:t> de arte de: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	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Goya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	Velázquez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	El Greco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	Murillo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	Ribera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6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8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8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68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8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8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68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3800" i="1" dirty="0" smtClean="0">
                <a:latin typeface="Calibri" pitchFamily="34" charset="0"/>
              </a:rPr>
              <a:t> “</a:t>
            </a:r>
            <a:r>
              <a:rPr lang="es-ES_tradnl" sz="3800" b="1" i="1" dirty="0" smtClean="0">
                <a:latin typeface="Calibri" pitchFamily="34" charset="0"/>
              </a:rPr>
              <a:t>Las meninas”</a:t>
            </a:r>
            <a:br>
              <a:rPr lang="es-ES_tradnl" sz="3800" b="1" i="1" dirty="0" smtClean="0">
                <a:latin typeface="Calibri" pitchFamily="34" charset="0"/>
              </a:rPr>
            </a:br>
            <a:r>
              <a:rPr lang="es-ES_tradnl" sz="3800" b="1" dirty="0" smtClean="0">
                <a:latin typeface="Calibri" pitchFamily="34" charset="0"/>
              </a:rPr>
              <a:t>pintado por Velázquez</a:t>
            </a:r>
            <a:r>
              <a:rPr lang="es-ES_tradnl" sz="3800" i="1" dirty="0" smtClean="0">
                <a:latin typeface="Calibri" pitchFamily="34" charset="0"/>
              </a:rPr>
              <a:t> </a:t>
            </a:r>
          </a:p>
        </p:txBody>
      </p:sp>
      <p:pic>
        <p:nvPicPr>
          <p:cNvPr id="21507" name="Picture 4" descr="velazquez-las-menina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600200"/>
            <a:ext cx="5486399" cy="44958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pitchFamily="34" charset="0"/>
              </a:rPr>
              <a:t>“</a:t>
            </a:r>
            <a:r>
              <a:rPr lang="en-US" b="1" i="1" dirty="0" smtClean="0">
                <a:latin typeface="Calibri" pitchFamily="34" charset="0"/>
              </a:rPr>
              <a:t>Shootings of May third, 1808</a:t>
            </a:r>
            <a:r>
              <a:rPr lang="en-US" b="1" dirty="0" smtClean="0">
                <a:latin typeface="Calibri" pitchFamily="34" charset="0"/>
              </a:rPr>
              <a:t>”-Goya</a:t>
            </a:r>
          </a:p>
        </p:txBody>
      </p:sp>
      <p:pic>
        <p:nvPicPr>
          <p:cNvPr id="272387" name="Picture 3" descr="Goya - shootings-3-5-18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447800"/>
            <a:ext cx="6172200" cy="4675188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7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015288" cy="914400"/>
          </a:xfrm>
        </p:spPr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9092" t="2141" r="9498" b="6728"/>
          <a:stretch>
            <a:fillRect/>
          </a:stretch>
        </p:blipFill>
        <p:spPr bwMode="auto">
          <a:xfrm>
            <a:off x="0" y="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3363" y="228600"/>
            <a:ext cx="3737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El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Museo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 Reina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Sofía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b="1" dirty="0" smtClean="0">
                <a:latin typeface="Calibri" pitchFamily="34" charset="0"/>
              </a:rPr>
              <a:t>El Museo Reina Sofía</a:t>
            </a:r>
          </a:p>
        </p:txBody>
      </p:sp>
      <p:pic>
        <p:nvPicPr>
          <p:cNvPr id="23555" name="Picture 8" descr="museo reina sof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4613" y="1822450"/>
            <a:ext cx="6089650" cy="4092575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b="1" dirty="0" smtClean="0">
                <a:latin typeface="Calibri" pitchFamily="34" charset="0"/>
              </a:rPr>
              <a:t>El Museo Reina Sofía</a:t>
            </a:r>
          </a:p>
        </p:txBody>
      </p:sp>
      <p:sp>
        <p:nvSpPr>
          <p:cNvPr id="27341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4000" b="1" dirty="0" smtClean="0">
                <a:latin typeface="Calibri" pitchFamily="34" charset="0"/>
              </a:rPr>
              <a:t>Es un </a:t>
            </a:r>
            <a:r>
              <a:rPr lang="en-US" sz="4000" b="1" dirty="0" err="1" smtClean="0">
                <a:latin typeface="Calibri" pitchFamily="34" charset="0"/>
              </a:rPr>
              <a:t>museo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bastante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nuevo</a:t>
            </a:r>
            <a:r>
              <a:rPr lang="en-US" sz="4000" b="1" dirty="0" smtClean="0">
                <a:latin typeface="Calibri" pitchFamily="34" charset="0"/>
              </a:rPr>
              <a:t> (1986) </a:t>
            </a:r>
            <a:r>
              <a:rPr lang="en-US" sz="4000" b="1" dirty="0" err="1" smtClean="0">
                <a:latin typeface="Calibri" pitchFamily="34" charset="0"/>
              </a:rPr>
              <a:t>exclusivamente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para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las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pinturas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modernas</a:t>
            </a:r>
            <a:r>
              <a:rPr lang="en-US" sz="4000" b="1" dirty="0" smtClean="0">
                <a:latin typeface="Calibri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en-US" sz="4000" b="1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4000" b="1" dirty="0" smtClean="0">
                <a:latin typeface="Calibri" pitchFamily="34" charset="0"/>
              </a:rPr>
              <a:t>Hay </a:t>
            </a:r>
            <a:r>
              <a:rPr lang="en-US" sz="4000" b="1" dirty="0" err="1" smtClean="0">
                <a:latin typeface="Calibri" pitchFamily="34" charset="0"/>
              </a:rPr>
              <a:t>obras</a:t>
            </a:r>
            <a:r>
              <a:rPr lang="en-US" sz="4000" b="1" dirty="0" smtClean="0">
                <a:latin typeface="Calibri" pitchFamily="34" charset="0"/>
              </a:rPr>
              <a:t> de Picasso, </a:t>
            </a:r>
            <a:r>
              <a:rPr lang="en-US" sz="4000" b="1" dirty="0" err="1" smtClean="0">
                <a:latin typeface="Calibri" pitchFamily="34" charset="0"/>
              </a:rPr>
              <a:t>Dalí</a:t>
            </a:r>
            <a:r>
              <a:rPr lang="en-US" sz="4000" b="1" dirty="0" smtClean="0">
                <a:latin typeface="Calibri" pitchFamily="34" charset="0"/>
              </a:rPr>
              <a:t>, </a:t>
            </a:r>
            <a:r>
              <a:rPr lang="en-US" sz="4000" b="1" dirty="0" err="1" smtClean="0">
                <a:latin typeface="Calibri" pitchFamily="34" charset="0"/>
              </a:rPr>
              <a:t>Miró</a:t>
            </a:r>
            <a:r>
              <a:rPr lang="en-US" sz="4000" b="1" dirty="0" smtClean="0">
                <a:latin typeface="Calibri" pitchFamily="34" charset="0"/>
              </a:rPr>
              <a:t> y </a:t>
            </a:r>
            <a:r>
              <a:rPr lang="en-US" sz="4000" b="1" dirty="0" err="1" smtClean="0">
                <a:latin typeface="Calibri" pitchFamily="34" charset="0"/>
              </a:rPr>
              <a:t>otros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artistas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españoles</a:t>
            </a:r>
            <a:r>
              <a:rPr lang="en-US" sz="4000" b="1" dirty="0" smtClean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3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3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3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73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3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b="1" dirty="0" smtClean="0">
                <a:latin typeface="Calibri" pitchFamily="34" charset="0"/>
              </a:rPr>
              <a:t>El Museo Reina Sofía</a:t>
            </a:r>
            <a:endParaRPr lang="en-US" sz="4800" b="1" dirty="0" smtClean="0">
              <a:latin typeface="Calibri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1371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b="1" dirty="0" smtClean="0">
                <a:latin typeface="Calibri" pitchFamily="34" charset="0"/>
              </a:rPr>
              <a:t>     Se </a:t>
            </a:r>
            <a:r>
              <a:rPr lang="en-US" sz="3600" b="1" dirty="0" err="1" smtClean="0">
                <a:latin typeface="Calibri" pitchFamily="34" charset="0"/>
              </a:rPr>
              <a:t>encuentra</a:t>
            </a:r>
            <a:r>
              <a:rPr lang="en-US" sz="3600" b="1" dirty="0" smtClean="0">
                <a:latin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</a:rPr>
              <a:t>aquí</a:t>
            </a:r>
            <a:r>
              <a:rPr lang="en-US" sz="3600" b="1" dirty="0" smtClean="0">
                <a:latin typeface="Calibri" pitchFamily="34" charset="0"/>
              </a:rPr>
              <a:t> el </a:t>
            </a:r>
            <a:r>
              <a:rPr lang="en-US" sz="3600" b="1" dirty="0" err="1" smtClean="0">
                <a:latin typeface="Calibri" pitchFamily="34" charset="0"/>
              </a:rPr>
              <a:t>famoso</a:t>
            </a:r>
            <a:r>
              <a:rPr lang="en-US" sz="3600" b="1" dirty="0" smtClean="0">
                <a:latin typeface="Calibri" pitchFamily="34" charset="0"/>
              </a:rPr>
              <a:t> 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600" b="1" dirty="0" smtClean="0">
                <a:latin typeface="Calibri" pitchFamily="34" charset="0"/>
              </a:rPr>
              <a:t>        “Guernica” </a:t>
            </a:r>
            <a:r>
              <a:rPr lang="en-US" sz="3600" b="1" dirty="0" err="1" smtClean="0">
                <a:latin typeface="Calibri" pitchFamily="34" charset="0"/>
              </a:rPr>
              <a:t>por</a:t>
            </a:r>
            <a:r>
              <a:rPr lang="en-US" sz="3600" b="1" dirty="0" smtClean="0">
                <a:latin typeface="Calibri" pitchFamily="34" charset="0"/>
              </a:rPr>
              <a:t> Picasso.</a:t>
            </a:r>
          </a:p>
          <a:p>
            <a:pPr eaLnBrk="1" hangingPunct="1">
              <a:buFont typeface="Wingdings" pitchFamily="2" charset="2"/>
              <a:buNone/>
            </a:pPr>
            <a:endParaRPr lang="en-US" sz="3600" b="1" dirty="0" smtClean="0"/>
          </a:p>
        </p:txBody>
      </p:sp>
      <p:pic>
        <p:nvPicPr>
          <p:cNvPr id="277508" name="Picture 4" descr="guerni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2819400"/>
            <a:ext cx="7331075" cy="32004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015288" cy="914400"/>
          </a:xfrm>
        </p:spPr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9092" t="2141" r="9498" b="6728"/>
          <a:stretch>
            <a:fillRect/>
          </a:stretch>
        </p:blipFill>
        <p:spPr bwMode="auto">
          <a:xfrm>
            <a:off x="0" y="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" y="228600"/>
            <a:ext cx="2737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La Plaza Mayor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b="1" dirty="0" smtClean="0">
                <a:latin typeface="Calibri" pitchFamily="34" charset="0"/>
              </a:rPr>
              <a:t>Las Ventas: Plaza de Toros</a:t>
            </a:r>
          </a:p>
        </p:txBody>
      </p:sp>
      <p:pic>
        <p:nvPicPr>
          <p:cNvPr id="26627" name="Picture 4" descr="Las venta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0863" y="1717675"/>
            <a:ext cx="5502275" cy="4183063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015287" cy="762000"/>
          </a:xfrm>
        </p:spPr>
        <p:txBody>
          <a:bodyPr/>
          <a:lstStyle/>
          <a:p>
            <a:pPr algn="ctr" eaLnBrk="1" hangingPunct="1"/>
            <a:r>
              <a:rPr lang="es-ES_tradnl" sz="3800" dirty="0" smtClean="0"/>
              <a:t/>
            </a:r>
            <a:br>
              <a:rPr lang="es-ES_tradnl" sz="3800" dirty="0" smtClean="0"/>
            </a:br>
            <a:r>
              <a:rPr lang="es-ES_tradnl" sz="4800" b="1" dirty="0" smtClean="0">
                <a:latin typeface="Calibri" pitchFamily="34" charset="0"/>
              </a:rPr>
              <a:t>Las Ventas – </a:t>
            </a:r>
            <a:br>
              <a:rPr lang="es-ES_tradnl" sz="4800" b="1" dirty="0" smtClean="0">
                <a:latin typeface="Calibri" pitchFamily="34" charset="0"/>
              </a:rPr>
            </a:br>
            <a:endParaRPr lang="es-ES_tradnl" sz="4800" b="1" dirty="0" smtClean="0">
              <a:latin typeface="Calibri" pitchFamily="34" charset="0"/>
            </a:endParaRP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7200" cy="1066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s-ES_tradnl" b="1" dirty="0" smtClean="0">
                <a:latin typeface="Calibri" pitchFamily="34" charset="0"/>
              </a:rPr>
              <a:t>La plaza de toros más grande de España</a:t>
            </a:r>
            <a:r>
              <a:rPr lang="es-ES_tradnl" b="1" dirty="0" smtClean="0"/>
              <a:t/>
            </a:r>
            <a:br>
              <a:rPr lang="es-ES_tradnl" b="1" dirty="0" smtClean="0"/>
            </a:br>
            <a:endParaRPr lang="en-US" b="1" dirty="0" smtClean="0"/>
          </a:p>
        </p:txBody>
      </p:sp>
      <p:pic>
        <p:nvPicPr>
          <p:cNvPr id="6" name="Content Placeholder 5" descr="DSC0348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2667000"/>
            <a:ext cx="4114800" cy="2754535"/>
          </a:xfrm>
        </p:spPr>
      </p:pic>
      <p:pic>
        <p:nvPicPr>
          <p:cNvPr id="5" name="Picture 4" descr="Toro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7432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>
                <a:latin typeface="Calibri" pitchFamily="34" charset="0"/>
              </a:rPr>
              <a:t>El Matador y el Toro</a:t>
            </a:r>
          </a:p>
        </p:txBody>
      </p:sp>
      <p:pic>
        <p:nvPicPr>
          <p:cNvPr id="8" name="Content Placeholder 7" descr="DSC03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0940" y="1600200"/>
            <a:ext cx="6602119" cy="44196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>
                <a:latin typeface="Calibri" pitchFamily="34" charset="0"/>
              </a:rPr>
              <a:t>El Matador y el Toro</a:t>
            </a:r>
          </a:p>
        </p:txBody>
      </p:sp>
      <p:pic>
        <p:nvPicPr>
          <p:cNvPr id="6" name="Content Placeholder 5" descr="DSC035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0940" y="1600200"/>
            <a:ext cx="6602119" cy="44196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>
                <a:latin typeface="Calibri" pitchFamily="34" charset="0"/>
              </a:rPr>
              <a:t>El Matador y el Toro</a:t>
            </a:r>
          </a:p>
        </p:txBody>
      </p:sp>
      <p:pic>
        <p:nvPicPr>
          <p:cNvPr id="5" name="Content Placeholder 4" descr="DSC03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0940" y="1600200"/>
            <a:ext cx="6602119" cy="44196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b="1" dirty="0" smtClean="0">
                <a:latin typeface="Calibri" pitchFamily="34" charset="0"/>
              </a:rPr>
              <a:t>El Corte </a:t>
            </a:r>
            <a:r>
              <a:rPr lang="es-ES_tradnl" b="1" dirty="0" err="1" smtClean="0">
                <a:latin typeface="Calibri" pitchFamily="34" charset="0"/>
              </a:rPr>
              <a:t>Ingl</a:t>
            </a:r>
            <a:r>
              <a:rPr lang="en-US" b="1" dirty="0" smtClean="0">
                <a:latin typeface="Calibri" pitchFamily="34" charset="0"/>
                <a:cs typeface="Arial" charset="0"/>
              </a:rPr>
              <a:t>é</a:t>
            </a:r>
            <a:r>
              <a:rPr lang="es-ES_tradnl" b="1" dirty="0" smtClean="0">
                <a:latin typeface="Calibri" pitchFamily="34" charset="0"/>
              </a:rPr>
              <a:t>s</a:t>
            </a:r>
          </a:p>
        </p:txBody>
      </p:sp>
      <p:pic>
        <p:nvPicPr>
          <p:cNvPr id="29699" name="Picture 4" descr="corte Ing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219200"/>
            <a:ext cx="4267200" cy="4876800"/>
          </a:xfrm>
          <a:noFill/>
        </p:spPr>
      </p:pic>
      <p:sp>
        <p:nvSpPr>
          <p:cNvPr id="4813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600200"/>
            <a:ext cx="3889375" cy="2133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_tradnl" sz="2800" dirty="0" smtClean="0"/>
              <a:t>	</a:t>
            </a:r>
            <a:r>
              <a:rPr lang="es-ES_tradnl" sz="4400" b="1" dirty="0" smtClean="0">
                <a:latin typeface="Calibri" pitchFamily="34" charset="0"/>
              </a:rPr>
              <a:t>La mayor cadena de grandes </a:t>
            </a:r>
            <a:r>
              <a:rPr lang="es-ES_tradnl" sz="4400" b="1" dirty="0" smtClean="0">
                <a:solidFill>
                  <a:srgbClr val="FF0000"/>
                </a:solidFill>
                <a:latin typeface="Calibri" pitchFamily="34" charset="0"/>
              </a:rPr>
              <a:t>almacenes </a:t>
            </a:r>
            <a:r>
              <a:rPr lang="es-ES_tradnl" sz="4400" b="1" dirty="0" smtClean="0">
                <a:latin typeface="Calibri" pitchFamily="34" charset="0"/>
              </a:rPr>
              <a:t>de España.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b="1" dirty="0" smtClean="0">
                <a:latin typeface="BookmanITC Lt BT" pitchFamily="18" charset="0"/>
              </a:rPr>
              <a:t/>
            </a:r>
            <a:br>
              <a:rPr lang="es-ES_tradnl" sz="4800" b="1" dirty="0" smtClean="0">
                <a:latin typeface="BookmanITC Lt BT" pitchFamily="18" charset="0"/>
              </a:rPr>
            </a:br>
            <a:r>
              <a:rPr lang="es-ES_tradnl" sz="4800" b="1" dirty="0" smtClean="0">
                <a:latin typeface="Calibri" pitchFamily="34" charset="0"/>
              </a:rPr>
              <a:t>El Escorial</a:t>
            </a:r>
            <a:r>
              <a:rPr lang="es-ES_tradnl" sz="4800" b="1" dirty="0" smtClean="0">
                <a:latin typeface="BookmanITC Lt BT" pitchFamily="18" charset="0"/>
              </a:rPr>
              <a:t/>
            </a:r>
            <a:br>
              <a:rPr lang="es-ES_tradnl" sz="4800" b="1" dirty="0" smtClean="0">
                <a:latin typeface="BookmanITC Lt BT" pitchFamily="18" charset="0"/>
              </a:rPr>
            </a:br>
            <a:endParaRPr lang="es-ES_tradnl" sz="4800" b="1" dirty="0" smtClean="0">
              <a:latin typeface="BookmanITC Lt BT" pitchFamily="18" charset="0"/>
            </a:endParaRP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077200" cy="68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_tradnl" sz="3600" dirty="0" smtClean="0">
                <a:latin typeface="Calibri" pitchFamily="34" charset="0"/>
              </a:rPr>
              <a:t>Est</a:t>
            </a:r>
            <a:r>
              <a:rPr lang="es-ES_tradnl" sz="3600" dirty="0" smtClean="0">
                <a:latin typeface="Calibri" pitchFamily="34" charset="0"/>
                <a:cs typeface="Arial" charset="0"/>
              </a:rPr>
              <a:t>á</a:t>
            </a:r>
            <a:r>
              <a:rPr lang="es-ES_tradnl" sz="3600" dirty="0" smtClean="0">
                <a:latin typeface="Calibri" pitchFamily="34" charset="0"/>
              </a:rPr>
              <a:t> situado 31 millas fuera de Madrid</a:t>
            </a:r>
          </a:p>
        </p:txBody>
      </p:sp>
      <p:pic>
        <p:nvPicPr>
          <p:cNvPr id="30724" name="Picture 4" descr="escoria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981200"/>
            <a:ext cx="5932488" cy="4111625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b="1" dirty="0" smtClean="0">
                <a:latin typeface="BookmanITC Lt BT" pitchFamily="18" charset="0"/>
              </a:rPr>
              <a:t/>
            </a:r>
            <a:br>
              <a:rPr lang="es-ES_tradnl" sz="4800" b="1" dirty="0" smtClean="0">
                <a:latin typeface="BookmanITC Lt BT" pitchFamily="18" charset="0"/>
              </a:rPr>
            </a:br>
            <a:r>
              <a:rPr lang="es-ES_tradnl" sz="4800" b="1" dirty="0" smtClean="0">
                <a:latin typeface="Calibri" pitchFamily="34" charset="0"/>
              </a:rPr>
              <a:t>El Escorial</a:t>
            </a:r>
            <a:r>
              <a:rPr lang="es-ES_tradnl" sz="4800" b="1" dirty="0" smtClean="0">
                <a:latin typeface="BookmanITC Lt BT" pitchFamily="18" charset="0"/>
              </a:rPr>
              <a:t/>
            </a:r>
            <a:br>
              <a:rPr lang="es-ES_tradnl" sz="4800" b="1" dirty="0" smtClean="0">
                <a:latin typeface="BookmanITC Lt BT" pitchFamily="18" charset="0"/>
              </a:rPr>
            </a:br>
            <a:endParaRPr lang="es-ES_tradnl" sz="4800" b="1" dirty="0" smtClean="0">
              <a:latin typeface="BookmanITC Lt BT" pitchFamily="18" charset="0"/>
            </a:endParaRP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8077200" cy="68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s-ES_tradnl" sz="3600" dirty="0" smtClean="0">
              <a:latin typeface="Calibr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30000" t="33333" r="22500" b="25000"/>
          <a:stretch>
            <a:fillRect/>
          </a:stretch>
        </p:blipFill>
        <p:spPr bwMode="auto">
          <a:xfrm>
            <a:off x="457200" y="1371599"/>
            <a:ext cx="8229600" cy="541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 bwMode="auto">
          <a:xfrm>
            <a:off x="838200" y="2514600"/>
            <a:ext cx="2209800" cy="16002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257800" y="4724400"/>
            <a:ext cx="2209800" cy="16002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b="1" dirty="0" smtClean="0">
                <a:latin typeface="Calibri" pitchFamily="34" charset="0"/>
              </a:rPr>
              <a:t>San Lorenzo del Escorial</a:t>
            </a:r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889375" cy="4419600"/>
          </a:xfrm>
        </p:spPr>
        <p:txBody>
          <a:bodyPr/>
          <a:lstStyle/>
          <a:p>
            <a:pPr eaLnBrk="1" hangingPunct="1"/>
            <a:r>
              <a:rPr lang="es-ES_tradnl" sz="3600" dirty="0" smtClean="0">
                <a:latin typeface="Calibri" pitchFamily="34" charset="0"/>
              </a:rPr>
              <a:t>Fue construido por Felipe II (1563-1583).</a:t>
            </a:r>
            <a:endParaRPr lang="en-US" sz="3600" dirty="0" smtClean="0">
              <a:latin typeface="Calibri" pitchFamily="34" charset="0"/>
            </a:endParaRPr>
          </a:p>
          <a:p>
            <a:pPr eaLnBrk="1" hangingPunct="1"/>
            <a:r>
              <a:rPr lang="es-ES_tradnl" sz="3600" dirty="0" smtClean="0">
                <a:latin typeface="Calibri" pitchFamily="34" charset="0"/>
              </a:rPr>
              <a:t>Fue un monasterio, museo y biblioteca.</a:t>
            </a:r>
          </a:p>
        </p:txBody>
      </p:sp>
      <p:pic>
        <p:nvPicPr>
          <p:cNvPr id="31748" name="Picture 4" descr="el%20esco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447800"/>
            <a:ext cx="4191000" cy="48006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9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3800" b="1" dirty="0" smtClean="0">
                <a:latin typeface="Calibri" pitchFamily="34" charset="0"/>
              </a:rPr>
              <a:t>El Escorial - El Panteón de Reyes</a:t>
            </a: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581400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_tradnl" sz="2800" dirty="0" smtClean="0">
                <a:latin typeface="Calibri" pitchFamily="34" charset="0"/>
              </a:rPr>
              <a:t>    </a:t>
            </a:r>
            <a:r>
              <a:rPr lang="es-ES_tradnl" sz="3600" dirty="0" smtClean="0">
                <a:latin typeface="Calibri" pitchFamily="34" charset="0"/>
              </a:rPr>
              <a:t>Aquí descansan los monarcas y las reinas, desde Carlos I hasta hoy día.</a:t>
            </a:r>
          </a:p>
        </p:txBody>
      </p:sp>
      <p:pic>
        <p:nvPicPr>
          <p:cNvPr id="32772" name="Picture 4" descr="los reyes, escorial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32263" y="1600200"/>
            <a:ext cx="4090987" cy="4419600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4419600" y="5971401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Picture hyperlinked to a list of Spanish monarchs</a:t>
            </a:r>
            <a:endParaRPr lang="en-US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b="1" dirty="0" smtClean="0">
                <a:latin typeface="Calibri" pitchFamily="34" charset="0"/>
              </a:rPr>
              <a:t>La Plaza Mayor</a:t>
            </a:r>
          </a:p>
        </p:txBody>
      </p:sp>
      <p:pic>
        <p:nvPicPr>
          <p:cNvPr id="5" name="Content Placeholder 4" descr="DSC00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0940" y="1600200"/>
            <a:ext cx="6602119" cy="44196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dirty="0" smtClean="0">
                <a:latin typeface="BookmanITC Lt BT" pitchFamily="18" charset="0"/>
              </a:rPr>
              <a:t/>
            </a:r>
            <a:br>
              <a:rPr lang="es-ES_tradnl" sz="4800" dirty="0" smtClean="0">
                <a:latin typeface="BookmanITC Lt BT" pitchFamily="18" charset="0"/>
              </a:rPr>
            </a:br>
            <a:r>
              <a:rPr lang="es-ES_tradnl" sz="4800" b="1" dirty="0" smtClean="0">
                <a:latin typeface="Calibri" pitchFamily="34" charset="0"/>
              </a:rPr>
              <a:t>El Valle de los Caídos</a:t>
            </a:r>
            <a:r>
              <a:rPr lang="es-ES_tradnl" sz="4800" dirty="0" smtClean="0">
                <a:latin typeface="BookmanITC Lt BT" pitchFamily="18" charset="0"/>
              </a:rPr>
              <a:t/>
            </a:r>
            <a:br>
              <a:rPr lang="es-ES_tradnl" sz="4800" dirty="0" smtClean="0">
                <a:latin typeface="BookmanITC Lt BT" pitchFamily="18" charset="0"/>
              </a:rPr>
            </a:br>
            <a:endParaRPr lang="es-ES_tradnl" sz="4800" dirty="0" smtClean="0">
              <a:latin typeface="BookmanITC Lt BT" pitchFamily="18" charset="0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447800"/>
            <a:ext cx="3889375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_tradnl" sz="2000" dirty="0" smtClean="0">
                <a:latin typeface="Calibri" pitchFamily="34" charset="0"/>
              </a:rPr>
              <a:t>	</a:t>
            </a:r>
            <a:r>
              <a:rPr lang="es-ES_tradnl" sz="3600" dirty="0" smtClean="0">
                <a:latin typeface="Calibri" pitchFamily="34" charset="0"/>
              </a:rPr>
              <a:t>Es un monumento dedicado a los soldados que murieron en la Guerra Civil española. Está fuera de Madrid.</a:t>
            </a:r>
          </a:p>
        </p:txBody>
      </p:sp>
      <p:pic>
        <p:nvPicPr>
          <p:cNvPr id="33796" name="Picture 4" descr="valley of the fall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1524000"/>
            <a:ext cx="4495800" cy="427355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rcRect l="35721" t="48012" r="47374" b="19572"/>
          <a:stretch>
            <a:fillRect/>
          </a:stretch>
        </p:blipFill>
        <p:spPr bwMode="auto">
          <a:xfrm>
            <a:off x="2514600" y="1600200"/>
            <a:ext cx="3886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95400" y="228600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 smtClean="0">
                <a:solidFill>
                  <a:schemeClr val="bg1"/>
                </a:solidFill>
                <a:latin typeface="Calibri" pitchFamily="34" charset="0"/>
              </a:rPr>
              <a:t>El Valle de los Caídos</a:t>
            </a:r>
            <a:r>
              <a:rPr lang="es-ES_tradnl" sz="4400" dirty="0" smtClean="0">
                <a:solidFill>
                  <a:schemeClr val="bg1"/>
                </a:solidFill>
                <a:latin typeface="BookmanITC Lt BT" pitchFamily="18" charset="0"/>
              </a:rPr>
              <a:t/>
            </a:r>
            <a:br>
              <a:rPr lang="es-ES_tradnl" sz="4400" dirty="0" smtClean="0">
                <a:solidFill>
                  <a:schemeClr val="bg1"/>
                </a:solidFill>
                <a:latin typeface="BookmanITC Lt BT" pitchFamily="18" charset="0"/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dirty="0" smtClean="0">
                <a:latin typeface="BookmanITC Lt BT" pitchFamily="18" charset="0"/>
              </a:rPr>
              <a:t/>
            </a:r>
            <a:br>
              <a:rPr lang="es-ES_tradnl" sz="4800" dirty="0" smtClean="0">
                <a:latin typeface="BookmanITC Lt BT" pitchFamily="18" charset="0"/>
              </a:rPr>
            </a:br>
            <a:r>
              <a:rPr lang="es-ES_tradnl" sz="4800" b="1" dirty="0" smtClean="0">
                <a:latin typeface="Calibri" pitchFamily="34" charset="0"/>
              </a:rPr>
              <a:t>El Valle de los Caídos</a:t>
            </a:r>
            <a:r>
              <a:rPr lang="es-ES_tradnl" sz="4800" dirty="0" smtClean="0">
                <a:latin typeface="BookmanITC Lt BT" pitchFamily="18" charset="0"/>
              </a:rPr>
              <a:t/>
            </a:r>
            <a:br>
              <a:rPr lang="es-ES_tradnl" sz="4800" dirty="0" smtClean="0">
                <a:latin typeface="BookmanITC Lt BT" pitchFamily="18" charset="0"/>
              </a:rPr>
            </a:br>
            <a:endParaRPr lang="es-ES_tradnl" sz="4800" dirty="0" smtClean="0">
              <a:latin typeface="BookmanITC Lt BT" pitchFamily="18" charset="0"/>
            </a:endParaRP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686800" cy="68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_tradnl" sz="3600" dirty="0" smtClean="0">
                <a:latin typeface="Calibri" pitchFamily="34" charset="0"/>
              </a:rPr>
              <a:t>La tumba del dictador Francisco Franco 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_tradnl" sz="3600" dirty="0" smtClean="0">
                <a:latin typeface="Calibri" pitchFamily="34" charset="0"/>
              </a:rPr>
              <a:t>está aquí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_tradnl" sz="3600" dirty="0" smtClean="0">
                <a:latin typeface="Calibri" pitchFamily="34" charset="0"/>
              </a:rPr>
              <a:t>también.</a:t>
            </a:r>
          </a:p>
          <a:p>
            <a:pPr eaLnBrk="1" hangingPunct="1"/>
            <a:endParaRPr lang="es-ES_tradnl" sz="3600" dirty="0" smtClean="0"/>
          </a:p>
        </p:txBody>
      </p:sp>
      <p:pic>
        <p:nvPicPr>
          <p:cNvPr id="35844" name="Picture 6" descr="Escorial%20Don%20Juan%20of%20Austr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2209800"/>
            <a:ext cx="4872038" cy="3659188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800" dirty="0" smtClean="0">
                <a:latin typeface="BookmanITC Lt BT" pitchFamily="18" charset="0"/>
              </a:rPr>
              <a:t/>
            </a:r>
            <a:br>
              <a:rPr lang="es-ES_tradnl" sz="4800" dirty="0" smtClean="0">
                <a:latin typeface="BookmanITC Lt BT" pitchFamily="18" charset="0"/>
              </a:rPr>
            </a:br>
            <a:r>
              <a:rPr lang="es-ES_tradnl" sz="4800" b="1" dirty="0" smtClean="0">
                <a:latin typeface="Calibri" pitchFamily="34" charset="0"/>
              </a:rPr>
              <a:t>El Valle de los Caídos</a:t>
            </a:r>
            <a:r>
              <a:rPr lang="es-ES_tradnl" sz="4800" dirty="0" smtClean="0">
                <a:latin typeface="BookmanITC Lt BT" pitchFamily="18" charset="0"/>
              </a:rPr>
              <a:t/>
            </a:r>
            <a:br>
              <a:rPr lang="es-ES_tradnl" sz="4800" dirty="0" smtClean="0">
                <a:latin typeface="BookmanITC Lt BT" pitchFamily="18" charset="0"/>
              </a:rPr>
            </a:br>
            <a:endParaRPr lang="es-ES_tradnl" sz="4800" dirty="0" smtClean="0">
              <a:latin typeface="BookmanITC Lt BT" pitchFamily="18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447800"/>
            <a:ext cx="3889375" cy="44196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s-ES_tradnl" sz="2800" dirty="0" smtClean="0">
                <a:latin typeface="Calibri" pitchFamily="34" charset="0"/>
              </a:rPr>
              <a:t>La gran Cruz que corona el monumento tiene 150 metros de altura (equivalente a un edificio de 10 pisos)</a:t>
            </a:r>
          </a:p>
          <a:p>
            <a:pPr eaLnBrk="1" hangingPunct="1">
              <a:buFontTx/>
              <a:buChar char="•"/>
            </a:pPr>
            <a:r>
              <a:rPr lang="es-ES_tradnl" sz="2800" dirty="0" smtClean="0">
                <a:latin typeface="Calibri" pitchFamily="34" charset="0"/>
              </a:rPr>
              <a:t>Está hecha de roca granita</a:t>
            </a:r>
            <a:r>
              <a:rPr lang="es-ES_tradnl" sz="2800" dirty="0" smtClean="0"/>
              <a:t>.</a:t>
            </a:r>
          </a:p>
          <a:p>
            <a:pPr eaLnBrk="1" hangingPunct="1">
              <a:buFontTx/>
              <a:buNone/>
            </a:pPr>
            <a:endParaRPr lang="es-ES_tradnl" sz="2800" dirty="0" smtClean="0"/>
          </a:p>
          <a:p>
            <a:pPr eaLnBrk="1" hangingPunct="1"/>
            <a:endParaRPr lang="es-ES_tradnl" sz="2800" dirty="0" smtClean="0"/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5033963" y="1600200"/>
          <a:ext cx="3114675" cy="4419600"/>
        </p:xfrm>
        <a:graphic>
          <a:graphicData uri="http://schemas.openxmlformats.org/presentationml/2006/ole">
            <p:oleObj spid="_x0000_s1026" name="Bitmap Image" r:id="rId3" imgW="3866667" imgH="5485714" progId="PBrush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4000" b="1" dirty="0" smtClean="0">
                <a:latin typeface="Calibri" pitchFamily="34" charset="0"/>
              </a:rPr>
              <a:t>Es el monumento m</a:t>
            </a:r>
            <a:r>
              <a:rPr lang="es-ES_tradnl" sz="4000" b="1" dirty="0" smtClean="0">
                <a:latin typeface="Calibri" pitchFamily="34" charset="0"/>
                <a:cs typeface="Arial" charset="0"/>
              </a:rPr>
              <a:t>á</a:t>
            </a:r>
            <a:r>
              <a:rPr lang="es-ES_tradnl" sz="4000" b="1" dirty="0" smtClean="0">
                <a:latin typeface="Calibri" pitchFamily="34" charset="0"/>
              </a:rPr>
              <a:t>s controversial que es visitado en toda España</a:t>
            </a:r>
          </a:p>
        </p:txBody>
      </p:sp>
      <p:pic>
        <p:nvPicPr>
          <p:cNvPr id="5" name="Content Placeholder 4" descr="801739-La_Pieta_at_the_Valley_of_the_Fallen-San_Lorenzo_de_El_Escori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809750"/>
            <a:ext cx="5334000" cy="4000500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Lugares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en Madrid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4582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¿Dónde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están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estos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lugares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  <a:endParaRPr lang="en-US" sz="32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Encuentren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#1-7 en el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mapa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lang="en-US" sz="3200" b="1" kern="0" baseline="0" dirty="0" err="1" smtClean="0">
                <a:latin typeface="+mn-lt"/>
              </a:rPr>
              <a:t>Indiquen</a:t>
            </a:r>
            <a:r>
              <a:rPr lang="en-US" sz="3200" b="1" kern="0" baseline="0" dirty="0" smtClean="0">
                <a:latin typeface="+mn-lt"/>
              </a:rPr>
              <a:t> en </a:t>
            </a:r>
            <a:r>
              <a:rPr lang="en-US" sz="3200" b="1" kern="0" baseline="0" dirty="0" err="1" smtClean="0">
                <a:latin typeface="+mn-lt"/>
              </a:rPr>
              <a:t>sus</a:t>
            </a:r>
            <a:r>
              <a:rPr lang="en-US" sz="3200" b="1" kern="0" baseline="0" dirty="0" smtClean="0">
                <a:latin typeface="+mn-lt"/>
              </a:rPr>
              <a:t> </a:t>
            </a:r>
            <a:r>
              <a:rPr lang="en-US" sz="3200" b="1" kern="0" baseline="0" dirty="0" err="1" smtClean="0">
                <a:latin typeface="+mn-lt"/>
              </a:rPr>
              <a:t>apuntes</a:t>
            </a:r>
            <a:r>
              <a:rPr lang="en-US" sz="3200" b="1" kern="0" baseline="0" dirty="0" smtClean="0">
                <a:latin typeface="+mn-lt"/>
              </a:rPr>
              <a:t> la </a:t>
            </a:r>
            <a:r>
              <a:rPr lang="en-US" sz="3200" b="1" kern="0" baseline="0" dirty="0" err="1" smtClean="0">
                <a:latin typeface="+mn-lt"/>
              </a:rPr>
              <a:t>letra</a:t>
            </a:r>
            <a:r>
              <a:rPr lang="en-US" sz="3200" b="1" kern="0" baseline="0" dirty="0" smtClean="0">
                <a:latin typeface="+mn-lt"/>
              </a:rPr>
              <a:t> </a:t>
            </a:r>
            <a:r>
              <a:rPr lang="en-US" sz="3200" b="1" kern="0" baseline="0" dirty="0" err="1" smtClean="0">
                <a:latin typeface="+mn-lt"/>
              </a:rPr>
              <a:t>que</a:t>
            </a:r>
            <a:r>
              <a:rPr lang="en-US" sz="3200" b="1" kern="0" baseline="0" dirty="0" smtClean="0">
                <a:latin typeface="+mn-lt"/>
              </a:rPr>
              <a:t> </a:t>
            </a:r>
            <a:r>
              <a:rPr lang="en-US" sz="3200" b="1" kern="0" baseline="0" dirty="0" err="1" smtClean="0">
                <a:latin typeface="+mn-lt"/>
              </a:rPr>
              <a:t>corresponde</a:t>
            </a:r>
            <a:r>
              <a:rPr lang="en-US" sz="3200" b="1" kern="0" baseline="0" dirty="0" smtClean="0">
                <a:latin typeface="+mn-lt"/>
              </a:rPr>
              <a:t> con </a:t>
            </a:r>
            <a:r>
              <a:rPr lang="en-US" sz="3200" b="1" kern="0" baseline="0" dirty="0" err="1" smtClean="0">
                <a:latin typeface="+mn-lt"/>
              </a:rPr>
              <a:t>cada</a:t>
            </a:r>
            <a:r>
              <a:rPr lang="en-US" sz="3200" b="1" kern="0" baseline="0" dirty="0" smtClean="0">
                <a:latin typeface="+mn-lt"/>
              </a:rPr>
              <a:t> </a:t>
            </a:r>
            <a:r>
              <a:rPr lang="en-US" sz="3200" b="1" kern="0" baseline="0" dirty="0" err="1" smtClean="0">
                <a:latin typeface="+mn-lt"/>
              </a:rPr>
              <a:t>lugar</a:t>
            </a:r>
            <a:r>
              <a:rPr lang="en-US" sz="3200" b="1" kern="0" baseline="0" dirty="0" smtClean="0">
                <a:latin typeface="+mn-lt"/>
              </a:rPr>
              <a:t>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015288" cy="914400"/>
          </a:xfrm>
        </p:spPr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9092" t="2141" r="9498" b="6728"/>
          <a:stretch>
            <a:fillRect/>
          </a:stretch>
        </p:blipFill>
        <p:spPr bwMode="auto">
          <a:xfrm>
            <a:off x="76200" y="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2819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38100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B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63246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C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4343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0" y="43434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25146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F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3352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G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>
                <a:latin typeface="Calibri" pitchFamily="34" charset="0"/>
              </a:rPr>
              <a:t>La Plaza Mayor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 smtClean="0"/>
          </a:p>
        </p:txBody>
      </p:sp>
      <p:sp>
        <p:nvSpPr>
          <p:cNvPr id="2151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_tradnl" sz="4000" b="1" dirty="0" smtClean="0">
                <a:latin typeface="Calibri" pitchFamily="34" charset="0"/>
              </a:rPr>
              <a:t>Fue construido en 1617-1618</a:t>
            </a:r>
          </a:p>
          <a:p>
            <a:pPr eaLnBrk="1" hangingPunct="1"/>
            <a:r>
              <a:rPr lang="es-ES_tradnl" sz="4000" b="1" dirty="0" smtClean="0">
                <a:latin typeface="Calibri" pitchFamily="34" charset="0"/>
              </a:rPr>
              <a:t>Por muchos a</a:t>
            </a:r>
            <a:r>
              <a:rPr lang="en-US" sz="4000" b="1" dirty="0" smtClean="0">
                <a:latin typeface="Calibri" pitchFamily="34" charset="0"/>
                <a:cs typeface="Arial" charset="0"/>
              </a:rPr>
              <a:t>ñ</a:t>
            </a:r>
            <a:r>
              <a:rPr lang="es-ES_tradnl" sz="4000" b="1" dirty="0" smtClean="0">
                <a:latin typeface="Calibri" pitchFamily="34" charset="0"/>
              </a:rPr>
              <a:t>os fue una </a:t>
            </a:r>
            <a:r>
              <a:rPr lang="es-ES_tradnl" sz="4000" b="1" i="1" dirty="0" smtClean="0">
                <a:solidFill>
                  <a:srgbClr val="FF0000"/>
                </a:solidFill>
                <a:latin typeface="Calibri" pitchFamily="34" charset="0"/>
              </a:rPr>
              <a:t>plaza de toros</a:t>
            </a:r>
            <a:r>
              <a:rPr lang="es-ES_tradnl" sz="4000" b="1" dirty="0" smtClean="0">
                <a:latin typeface="Calibri" pitchFamily="34" charset="0"/>
              </a:rPr>
              <a:t>.  </a:t>
            </a:r>
          </a:p>
          <a:p>
            <a:pPr eaLnBrk="1" hangingPunct="1">
              <a:buFont typeface="Wingdings" pitchFamily="2" charset="2"/>
              <a:buNone/>
            </a:pPr>
            <a:endParaRPr lang="es-ES_tradnl" sz="2800" b="1" dirty="0" smtClean="0">
              <a:latin typeface="Calibri" pitchFamily="34" charset="0"/>
            </a:endParaRPr>
          </a:p>
          <a:p>
            <a:pPr eaLnBrk="1" hangingPunct="1"/>
            <a:r>
              <a:rPr lang="es-ES_tradnl" sz="4000" b="1" dirty="0" smtClean="0">
                <a:latin typeface="Calibri" pitchFamily="34" charset="0"/>
              </a:rPr>
              <a:t>También fue un lugar de ejecución durante la Inquisición Española.</a:t>
            </a:r>
          </a:p>
        </p:txBody>
      </p:sp>
      <p:pic>
        <p:nvPicPr>
          <p:cNvPr id="7172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971800"/>
            <a:ext cx="14255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1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1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6000" b="1" dirty="0" smtClean="0">
                <a:latin typeface="Calibri" pitchFamily="34" charset="0"/>
              </a:rPr>
              <a:t>La Plaza Mayor</a:t>
            </a:r>
          </a:p>
        </p:txBody>
      </p:sp>
      <p:pic>
        <p:nvPicPr>
          <p:cNvPr id="12" name="Content Placeholder 11" descr="DSC007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3886200" cy="2601506"/>
          </a:xfrm>
        </p:spPr>
      </p:pic>
      <p:pic>
        <p:nvPicPr>
          <p:cNvPr id="13" name="Content Placeholder 12" descr="DSC0072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97685" y="1600200"/>
            <a:ext cx="3187230" cy="2133600"/>
          </a:xfrm>
        </p:spPr>
      </p:pic>
      <p:pic>
        <p:nvPicPr>
          <p:cNvPr id="14" name="Content Placeholder 13" descr="DSC00743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997685" y="3886200"/>
            <a:ext cx="3187230" cy="2133600"/>
          </a:xfrm>
        </p:spPr>
      </p:pic>
      <p:pic>
        <p:nvPicPr>
          <p:cNvPr id="15" name="Picture 14" descr="DSC007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4114800"/>
            <a:ext cx="3200400" cy="21424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b="1" dirty="0" smtClean="0">
                <a:latin typeface="Calibri" pitchFamily="34" charset="0"/>
              </a:rPr>
              <a:t>La Plaza Mayor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dirty="0" smtClean="0">
                <a:latin typeface="Calibri" pitchFamily="34" charset="0"/>
              </a:rPr>
              <a:t>Es un </a:t>
            </a:r>
            <a:r>
              <a:rPr lang="en-US" sz="2800" b="1" dirty="0" err="1" smtClean="0">
                <a:latin typeface="Calibri" pitchFamily="34" charset="0"/>
              </a:rPr>
              <a:t>lugar</a:t>
            </a:r>
            <a:r>
              <a:rPr lang="en-US" sz="2800" b="1" dirty="0" smtClean="0">
                <a:latin typeface="Calibri" pitchFamily="34" charset="0"/>
              </a:rPr>
              <a:t> de </a:t>
            </a:r>
            <a:r>
              <a:rPr lang="en-US" sz="2800" b="1" dirty="0" err="1" smtClean="0">
                <a:latin typeface="Calibri" pitchFamily="34" charset="0"/>
              </a:rPr>
              <a:t>gran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actividad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para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mucha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gente</a:t>
            </a:r>
            <a:r>
              <a:rPr lang="en-US" sz="2800" b="1" dirty="0" smtClean="0">
                <a:latin typeface="Calibri" pitchFamily="34" charset="0"/>
              </a:rPr>
              <a:t>.  Es </a:t>
            </a:r>
            <a:r>
              <a:rPr lang="en-US" sz="2800" b="1" dirty="0" err="1" smtClean="0">
                <a:latin typeface="Calibri" pitchFamily="34" charset="0"/>
              </a:rPr>
              <a:t>posible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tener</a:t>
            </a:r>
            <a:r>
              <a:rPr lang="en-US" sz="2800" b="1" dirty="0" smtClean="0">
                <a:latin typeface="Calibri" pitchFamily="34" charset="0"/>
              </a:rPr>
              <a:t> 100.000 personas en la Plaza Mayor.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b="1" dirty="0" smtClean="0">
                <a:latin typeface="Calibri" pitchFamily="34" charset="0"/>
              </a:rPr>
              <a:t>Hay cafés, </a:t>
            </a:r>
            <a:r>
              <a:rPr lang="en-US" sz="2800" b="1" dirty="0" err="1" smtClean="0">
                <a:latin typeface="Calibri" pitchFamily="34" charset="0"/>
              </a:rPr>
              <a:t>grupos</a:t>
            </a:r>
            <a:r>
              <a:rPr lang="en-US" sz="2800" b="1" dirty="0" smtClean="0">
                <a:latin typeface="Calibri" pitchFamily="34" charset="0"/>
              </a:rPr>
              <a:t> musicales, </a:t>
            </a:r>
            <a:r>
              <a:rPr lang="en-US" sz="2800" b="1" dirty="0" err="1" smtClean="0">
                <a:latin typeface="Calibri" pitchFamily="34" charset="0"/>
              </a:rPr>
              <a:t>artistas</a:t>
            </a:r>
            <a:r>
              <a:rPr lang="en-US" sz="2800" b="1" dirty="0" smtClean="0">
                <a:latin typeface="Calibri" pitchFamily="34" charset="0"/>
              </a:rPr>
              <a:t> y </a:t>
            </a:r>
            <a:r>
              <a:rPr lang="en-US" sz="2800" b="1" dirty="0" err="1" smtClean="0">
                <a:latin typeface="Calibri" pitchFamily="34" charset="0"/>
              </a:rPr>
              <a:t>vendedores</a:t>
            </a:r>
            <a:r>
              <a:rPr lang="en-US" sz="2800" b="1" dirty="0" smtClean="0">
                <a:latin typeface="Calibri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en-US" sz="2800" b="1" dirty="0" smtClean="0"/>
          </a:p>
          <a:p>
            <a:pPr eaLnBrk="1" hangingPunct="1"/>
            <a:endParaRPr lang="en-US" sz="2800" b="1" dirty="0" smtClean="0"/>
          </a:p>
          <a:p>
            <a:pPr eaLnBrk="1" hangingPunct="1"/>
            <a:endParaRPr lang="en-US" sz="2400" dirty="0" smtClean="0">
              <a:solidFill>
                <a:schemeClr val="accent1"/>
              </a:solidFill>
            </a:endParaRPr>
          </a:p>
        </p:txBody>
      </p:sp>
      <p:pic>
        <p:nvPicPr>
          <p:cNvPr id="5" name="Picture 4" descr="DSC00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3657600"/>
            <a:ext cx="4038600" cy="27035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/>
      <p:bldP spid="2314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sz="5400" dirty="0" smtClean="0">
                <a:solidFill>
                  <a:schemeClr val="bg1"/>
                </a:solidFill>
                <a:latin typeface="BookmanITC Lt BT" pitchFamily="18" charset="0"/>
              </a:rPr>
              <a:t/>
            </a:r>
            <a:br>
              <a:rPr lang="es-ES_tradnl" sz="5400" dirty="0" smtClean="0">
                <a:solidFill>
                  <a:schemeClr val="bg1"/>
                </a:solidFill>
                <a:latin typeface="BookmanITC Lt BT" pitchFamily="18" charset="0"/>
              </a:rPr>
            </a:br>
            <a:r>
              <a:rPr lang="es-ES_tradnl" sz="5400" b="1" dirty="0" smtClean="0">
                <a:solidFill>
                  <a:schemeClr val="bg1"/>
                </a:solidFill>
                <a:latin typeface="Calibri" pitchFamily="34" charset="0"/>
              </a:rPr>
              <a:t>La Plaza Mayor </a:t>
            </a:r>
            <a:r>
              <a:rPr lang="es-ES_tradnl" sz="5400" dirty="0" smtClean="0">
                <a:solidFill>
                  <a:schemeClr val="bg1"/>
                </a:solidFill>
                <a:latin typeface="BookmanITC Lt BT" pitchFamily="18" charset="0"/>
              </a:rPr>
              <a:t/>
            </a:r>
            <a:br>
              <a:rPr lang="es-ES_tradnl" sz="5400" dirty="0" smtClean="0">
                <a:solidFill>
                  <a:schemeClr val="bg1"/>
                </a:solidFill>
                <a:latin typeface="BookmanITC Lt BT" pitchFamily="18" charset="0"/>
              </a:rPr>
            </a:br>
            <a:endParaRPr lang="es-ES_tradnl" sz="5400" dirty="0" smtClean="0">
              <a:solidFill>
                <a:schemeClr val="bg1"/>
              </a:solidFill>
              <a:latin typeface="BookmanITC Lt BT" pitchFamily="18" charset="0"/>
            </a:endParaRPr>
          </a:p>
        </p:txBody>
      </p:sp>
      <p:pic>
        <p:nvPicPr>
          <p:cNvPr id="10243" name="Picture 4" descr="Madrid_Plaza_Mayor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2313" y="1600200"/>
            <a:ext cx="3659187" cy="4419600"/>
          </a:xfrm>
          <a:noFill/>
        </p:spPr>
      </p:pic>
      <p:sp>
        <p:nvSpPr>
          <p:cNvPr id="1127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648200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4000" b="1" dirty="0" smtClean="0"/>
              <a:t> </a:t>
            </a:r>
            <a:r>
              <a:rPr lang="en-US" sz="4000" b="1" dirty="0" smtClean="0">
                <a:latin typeface="Calibri" pitchFamily="34" charset="0"/>
              </a:rPr>
              <a:t>En el </a:t>
            </a:r>
            <a:r>
              <a:rPr lang="en-US" sz="4000" b="1" dirty="0" err="1" smtClean="0">
                <a:latin typeface="Calibri" pitchFamily="34" charset="0"/>
              </a:rPr>
              <a:t>centro</a:t>
            </a:r>
            <a:r>
              <a:rPr lang="en-US" sz="4000" b="1" dirty="0" smtClean="0">
                <a:latin typeface="Calibri" pitchFamily="34" charset="0"/>
              </a:rPr>
              <a:t> de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4000" b="1" dirty="0" smtClean="0">
                <a:latin typeface="Calibri" pitchFamily="34" charset="0"/>
              </a:rPr>
              <a:t>  la plaza hay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4000" b="1" dirty="0" smtClean="0">
                <a:latin typeface="Calibri" pitchFamily="34" charset="0"/>
              </a:rPr>
              <a:t>  </a:t>
            </a:r>
            <a:r>
              <a:rPr lang="en-US" sz="4000" b="1" dirty="0" err="1" smtClean="0">
                <a:latin typeface="Calibri" pitchFamily="34" charset="0"/>
              </a:rPr>
              <a:t>una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estatua</a:t>
            </a:r>
            <a:r>
              <a:rPr lang="en-US" sz="4000" b="1" dirty="0" smtClean="0">
                <a:latin typeface="Calibri" pitchFamily="34" charset="0"/>
              </a:rPr>
              <a:t> de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4000" b="1" dirty="0" smtClean="0">
                <a:latin typeface="Calibri" pitchFamily="34" charset="0"/>
              </a:rPr>
              <a:t>  Felipe III</a:t>
            </a:r>
            <a:r>
              <a:rPr lang="en-US" sz="4000" b="1" dirty="0" smtClean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015288" cy="914400"/>
          </a:xfrm>
        </p:spPr>
        <p:txBody>
          <a:bodyPr/>
          <a:lstStyle/>
          <a:p>
            <a:pPr algn="ctr" eaLnBrk="1" hangingPunct="1"/>
            <a:r>
              <a:rPr lang="en-US" sz="6000" b="1" dirty="0" smtClean="0">
                <a:solidFill>
                  <a:schemeClr val="bg1"/>
                </a:solidFill>
                <a:latin typeface="Calibri" pitchFamily="34" charset="0"/>
              </a:rPr>
              <a:t>Madrid, </a:t>
            </a:r>
            <a:r>
              <a:rPr lang="en-US" sz="6000" b="1" dirty="0" err="1" smtClean="0">
                <a:solidFill>
                  <a:schemeClr val="bg1"/>
                </a:solidFill>
                <a:latin typeface="Calibri" pitchFamily="34" charset="0"/>
              </a:rPr>
              <a:t>España</a:t>
            </a:r>
            <a:endParaRPr lang="en-US" sz="60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9092" t="2141" r="9498" b="6728"/>
          <a:stretch>
            <a:fillRect/>
          </a:stretch>
        </p:blipFill>
        <p:spPr bwMode="auto">
          <a:xfrm>
            <a:off x="0" y="0"/>
            <a:ext cx="8991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0495" y="228600"/>
            <a:ext cx="3363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La Plaza de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Cibeles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2369</TotalTime>
  <Words>530</Words>
  <Application>Microsoft Office PowerPoint</Application>
  <PresentationFormat>On-screen Show (4:3)</PresentationFormat>
  <Paragraphs>135</Paragraphs>
  <Slides>48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Radial</vt:lpstr>
      <vt:lpstr>Bitmap Image</vt:lpstr>
      <vt:lpstr>Madrid, España</vt:lpstr>
      <vt:lpstr>Madrid:</vt:lpstr>
      <vt:lpstr>Madrid, España</vt:lpstr>
      <vt:lpstr>La Plaza Mayor</vt:lpstr>
      <vt:lpstr> La Plaza Mayor </vt:lpstr>
      <vt:lpstr>La Plaza Mayor</vt:lpstr>
      <vt:lpstr>La Plaza Mayor</vt:lpstr>
      <vt:lpstr> La Plaza Mayor  </vt:lpstr>
      <vt:lpstr>Madrid, España</vt:lpstr>
      <vt:lpstr> La Plaza de Cibeles </vt:lpstr>
      <vt:lpstr>Madrid, España</vt:lpstr>
      <vt:lpstr> El Palacio Real </vt:lpstr>
      <vt:lpstr> El Palacio Real </vt:lpstr>
      <vt:lpstr>Madrid, España</vt:lpstr>
      <vt:lpstr>La Puerta del Sol</vt:lpstr>
      <vt:lpstr>La Puerta del Sol</vt:lpstr>
      <vt:lpstr>La Puerta del Sol</vt:lpstr>
      <vt:lpstr>Madrid, España</vt:lpstr>
      <vt:lpstr>El Parque de Buen Retiro</vt:lpstr>
      <vt:lpstr>El Parque de Buen Retiro</vt:lpstr>
      <vt:lpstr>Madrid, España</vt:lpstr>
      <vt:lpstr> El Museo del Prado </vt:lpstr>
      <vt:lpstr> El Museo del Prado </vt:lpstr>
      <vt:lpstr> “Las meninas” pintado por Velázquez </vt:lpstr>
      <vt:lpstr>“Shootings of May third, 1808”-Goya</vt:lpstr>
      <vt:lpstr>Madrid, España</vt:lpstr>
      <vt:lpstr>El Museo Reina Sofía</vt:lpstr>
      <vt:lpstr>El Museo Reina Sofía</vt:lpstr>
      <vt:lpstr>El Museo Reina Sofía</vt:lpstr>
      <vt:lpstr>Las Ventas: Plaza de Toros</vt:lpstr>
      <vt:lpstr> Las Ventas –  </vt:lpstr>
      <vt:lpstr>El Matador y el Toro</vt:lpstr>
      <vt:lpstr>El Matador y el Toro</vt:lpstr>
      <vt:lpstr>El Matador y el Toro</vt:lpstr>
      <vt:lpstr>El Corte Inglés</vt:lpstr>
      <vt:lpstr> El Escorial </vt:lpstr>
      <vt:lpstr> El Escorial </vt:lpstr>
      <vt:lpstr>San Lorenzo del Escorial</vt:lpstr>
      <vt:lpstr>El Escorial - El Panteón de Reyes</vt:lpstr>
      <vt:lpstr> El Valle de los Caídos </vt:lpstr>
      <vt:lpstr>Slide 41</vt:lpstr>
      <vt:lpstr> El Valle de los Caídos </vt:lpstr>
      <vt:lpstr> El Valle de los Caídos </vt:lpstr>
      <vt:lpstr>Slide 44</vt:lpstr>
      <vt:lpstr>Slide 45</vt:lpstr>
      <vt:lpstr>Es el monumento más controversial que es visitado en toda España</vt:lpstr>
      <vt:lpstr>Lugares importantes en Madrid</vt:lpstr>
      <vt:lpstr>Madrid, España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España</dc:title>
  <dc:creator>sarahseering</dc:creator>
  <cp:lastModifiedBy>lisakrizizke</cp:lastModifiedBy>
  <cp:revision>79</cp:revision>
  <dcterms:created xsi:type="dcterms:W3CDTF">2005-11-16T14:18:52Z</dcterms:created>
  <dcterms:modified xsi:type="dcterms:W3CDTF">2012-05-02T14:28:50Z</dcterms:modified>
</cp:coreProperties>
</file>