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64" r:id="rId10"/>
    <p:sldId id="256" r:id="rId11"/>
    <p:sldId id="270" r:id="rId12"/>
    <p:sldId id="269" r:id="rId13"/>
    <p:sldId id="26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347689-4280-4501-857A-8BAD6D10EF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977BD-6D56-474B-927C-767A6B324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UKA7JkV51Jw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1-P9pcPSt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hanacademy.org/video/types-of-decay?playlist=Chemist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3505200" cy="1752600"/>
          </a:xfrm>
        </p:spPr>
        <p:txBody>
          <a:bodyPr/>
          <a:lstStyle/>
          <a:p>
            <a:r>
              <a:rPr lang="en-US" dirty="0" smtClean="0"/>
              <a:t>When you’re sure of the date based on chemistry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Absolute Dating</a:t>
            </a:r>
            <a:endParaRPr lang="en-US" dirty="0"/>
          </a:p>
        </p:txBody>
      </p:sp>
      <p:pic>
        <p:nvPicPr>
          <p:cNvPr id="26626" name="Picture 2" descr="http://us.123rf.com/400wm/400/400/pressmaster/pressmaster1108/pressmaster110800374/10305460-couple-of-happy-teens-on-roller-skates-looking-at-c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19400"/>
            <a:ext cx="513594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- Not the video Game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Half-Life: The time needed for half of a sample of a radioactive substance to undergo radioactive decay</a:t>
            </a:r>
            <a:endParaRPr lang="en-US" sz="2000" dirty="0"/>
          </a:p>
        </p:txBody>
      </p:sp>
      <p:pic>
        <p:nvPicPr>
          <p:cNvPr id="23554" name="Picture 2" descr="http://cdn.gamerant.com/wp-content/uploads/Valve-Hints-At-Half-Life-3-Gordon-Half-Life-3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4011"/>
          <a:stretch>
            <a:fillRect/>
          </a:stretch>
        </p:blipFill>
        <p:spPr bwMode="auto">
          <a:xfrm>
            <a:off x="2971800" y="533400"/>
            <a:ext cx="6046420" cy="4481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What is a half-life?</a:t>
            </a:r>
          </a:p>
          <a:p>
            <a:r>
              <a:rPr lang="en-US" dirty="0" smtClean="0"/>
              <a:t>It is a unit of time.  The amount of time needed for 50% of an atom to decay to another.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amount of time to reduce from 1 to ½  and then from ½ to ¼ is equal.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04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4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34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34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4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434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0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8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838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91200" y="838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10200" y="1219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1200" y="1219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102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2200" y="1219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72200" y="838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10200" y="838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722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29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292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29200" y="1219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91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10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72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58000" y="838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200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39000" y="1219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200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39000" y="1600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010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0010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39000" y="838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20000" y="1600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01000" y="1600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58000" y="1981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58000" y="1600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58000" y="1219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20000" y="1981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39000" y="1981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001000" y="19812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766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1/1</a:t>
            </a:r>
          </a:p>
          <a:p>
            <a:pPr algn="ctr"/>
            <a:r>
              <a:rPr lang="en-US" dirty="0" smtClean="0"/>
              <a:t>0 years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05400" y="2438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1/2</a:t>
            </a:r>
          </a:p>
          <a:p>
            <a:pPr algn="ctr"/>
            <a:r>
              <a:rPr lang="en-US" dirty="0" smtClean="0"/>
              <a:t>10,000 years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34200" y="2438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1/4</a:t>
            </a:r>
          </a:p>
          <a:p>
            <a:pPr algn="ctr"/>
            <a:r>
              <a:rPr lang="en-US" dirty="0" smtClean="0"/>
              <a:t>20,000 years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24200" y="5105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every half-life, the amount of parent material decreases by one-half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Perspective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faculty.sdmiramar.edu/fgarces/zCourse/All_Year/Ch100_OL/aMy_FilesLab/05LbOL_ActEx/Act05_NuclearChem/NuclearChem_pic/HalfLife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1219200"/>
            <a:ext cx="6034722" cy="4648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Carbon-14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common form of dating</a:t>
            </a:r>
          </a:p>
          <a:p>
            <a:pPr lvl="1"/>
            <a:r>
              <a:rPr lang="en-US" dirty="0" smtClean="0"/>
              <a:t>Measurement of carbon -14 compared to the amount of stable carbon-12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for things as old as 50,000</a:t>
            </a:r>
          </a:p>
          <a:p>
            <a:pPr lvl="1"/>
            <a:r>
              <a:rPr lang="en-US" dirty="0" smtClean="0"/>
              <a:t>Half life is 5,730 years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 – it can only be used for things containing carbon (living things)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Final Explanation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 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Commonly used to date Rocks</a:t>
            </a:r>
          </a:p>
          <a:p>
            <a:pPr lvl="1"/>
            <a:r>
              <a:rPr lang="en-US" dirty="0" smtClean="0"/>
              <a:t>Other methods are also used for rocks</a:t>
            </a:r>
          </a:p>
          <a:p>
            <a:endParaRPr lang="en-US" dirty="0" smtClean="0"/>
          </a:p>
          <a:p>
            <a:r>
              <a:rPr lang="en-US" dirty="0" smtClean="0"/>
              <a:t>Potassium decays into Argon</a:t>
            </a:r>
          </a:p>
          <a:p>
            <a:endParaRPr lang="en-US" dirty="0" smtClean="0"/>
          </a:p>
          <a:p>
            <a:r>
              <a:rPr lang="en-US" dirty="0" smtClean="0"/>
              <a:t>Good for measurements up to 100,000 years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Absolute Dating</a:t>
            </a:r>
          </a:p>
          <a:p>
            <a:pPr lvl="1"/>
            <a:r>
              <a:rPr lang="en-US" dirty="0" smtClean="0"/>
              <a:t>Determines exact age of something</a:t>
            </a:r>
          </a:p>
          <a:p>
            <a:r>
              <a:rPr lang="en-US" dirty="0" smtClean="0"/>
              <a:t>Isotope</a:t>
            </a:r>
          </a:p>
          <a:p>
            <a:pPr lvl="1"/>
            <a:r>
              <a:rPr lang="en-US" dirty="0" smtClean="0"/>
              <a:t>Atoms of the same element with different number of neutrons</a:t>
            </a:r>
          </a:p>
          <a:p>
            <a:r>
              <a:rPr lang="en-US" dirty="0" smtClean="0"/>
              <a:t>Half life</a:t>
            </a:r>
          </a:p>
          <a:p>
            <a:pPr lvl="1"/>
            <a:r>
              <a:rPr lang="en-US" dirty="0" smtClean="0"/>
              <a:t>Unit of time need for half of a substance to decay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must the rate of decay be constant in order for radiometric dating to be accurate?</a:t>
            </a:r>
          </a:p>
          <a:p>
            <a:endParaRPr lang="en-US" dirty="0" smtClean="0"/>
          </a:p>
          <a:p>
            <a:r>
              <a:rPr lang="en-US" dirty="0" smtClean="0"/>
              <a:t>Which method of dating would you use to date rocks in the quarry? An old piece of leather?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s.123rf.com/400wm/400/400/pressmaster/pressmaster1108/pressmaster110800374/10305460-couple-of-happy-teens-on-roller-skates-looking-at-camera.jpg"/>
          <p:cNvPicPr>
            <a:picLocks noChangeAspect="1" noChangeArrowheads="1"/>
          </p:cNvPicPr>
          <p:nvPr/>
        </p:nvPicPr>
        <p:blipFill>
          <a:blip r:embed="rId2" cstate="print"/>
          <a:srcRect t="5349" b="17086"/>
          <a:stretch>
            <a:fillRect/>
          </a:stretch>
        </p:blipFill>
        <p:spPr bwMode="auto">
          <a:xfrm>
            <a:off x="2057400" y="3810000"/>
            <a:ext cx="4953000" cy="256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Relative Dating</a:t>
            </a:r>
          </a:p>
          <a:p>
            <a:pPr lvl="1"/>
            <a:r>
              <a:rPr lang="en-US" dirty="0" smtClean="0"/>
              <a:t>Determining whether a rock is older or younger relative to another rock</a:t>
            </a:r>
          </a:p>
          <a:p>
            <a:r>
              <a:rPr lang="en-US" dirty="0" err="1" smtClean="0"/>
              <a:t>Uniformitarianism</a:t>
            </a:r>
            <a:endParaRPr lang="en-US" dirty="0" smtClean="0"/>
          </a:p>
          <a:p>
            <a:r>
              <a:rPr lang="en-US" dirty="0" smtClean="0"/>
              <a:t>Superposition</a:t>
            </a:r>
          </a:p>
          <a:p>
            <a:endParaRPr lang="en-US" dirty="0"/>
          </a:p>
        </p:txBody>
      </p:sp>
      <p:pic>
        <p:nvPicPr>
          <p:cNvPr id="3073" name="Picture 1" descr="C:\Documents and Settings\andrewmulloy\Local Settings\Temporary Internet Files\Content.IE5\064OS6O4\MP900440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00400"/>
            <a:ext cx="1624013" cy="2438400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>
          <a:xfrm rot="5400000">
            <a:off x="5905500" y="2857500"/>
            <a:ext cx="2971800" cy="3048000"/>
          </a:xfrm>
          <a:prstGeom prst="noSmoking">
            <a:avLst>
              <a:gd name="adj" fmla="val 7165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908874">
            <a:off x="6326705" y="4219058"/>
            <a:ext cx="207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dating cousins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Establishing the age of an object by determining the number of years it has existed</a:t>
            </a:r>
          </a:p>
          <a:p>
            <a:pPr lvl="1"/>
            <a:r>
              <a:rPr lang="en-US" dirty="0" smtClean="0"/>
              <a:t>So, this is much more absolute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Ex. Jay-Z is older than Justin </a:t>
            </a:r>
            <a:r>
              <a:rPr lang="en-US" dirty="0" err="1" smtClean="0"/>
              <a:t>Bieber</a:t>
            </a:r>
            <a:r>
              <a:rPr lang="en-US" dirty="0" smtClean="0"/>
              <a:t> (Relative)</a:t>
            </a:r>
          </a:p>
          <a:p>
            <a:pPr lvl="1"/>
            <a:r>
              <a:rPr lang="en-US" dirty="0" err="1" smtClean="0"/>
              <a:t>Bieber</a:t>
            </a:r>
            <a:r>
              <a:rPr lang="en-US" dirty="0" smtClean="0"/>
              <a:t> was born in 1994 (Absolute)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.wallpaperweb.org/wallpaper/miscellaneous/t490/radio-active_31206.jpg"/>
          <p:cNvPicPr>
            <a:picLocks noChangeAspect="1" noChangeArrowheads="1"/>
          </p:cNvPicPr>
          <p:nvPr/>
        </p:nvPicPr>
        <p:blipFill>
          <a:blip r:embed="rId2" cstate="print"/>
          <a:srcRect t="21187" b="12552"/>
          <a:stretch>
            <a:fillRect/>
          </a:stretch>
        </p:blipFill>
        <p:spPr bwMode="auto">
          <a:xfrm>
            <a:off x="152400" y="2667000"/>
            <a:ext cx="8839200" cy="37338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#1:</a:t>
            </a:r>
            <a:br>
              <a:rPr lang="en-US" dirty="0" smtClean="0"/>
            </a:br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7" name="Circular Arrow 6"/>
          <p:cNvSpPr/>
          <p:nvPr/>
        </p:nvSpPr>
        <p:spPr>
          <a:xfrm rot="11445056">
            <a:off x="4191000" y="2045585"/>
            <a:ext cx="762000" cy="76200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Protons – Positive charge</a:t>
            </a:r>
          </a:p>
          <a:p>
            <a:pPr lvl="1"/>
            <a:r>
              <a:rPr lang="en-US" dirty="0" smtClean="0"/>
              <a:t>Neutrons – Neutral Charge</a:t>
            </a:r>
          </a:p>
          <a:p>
            <a:r>
              <a:rPr lang="en-US" dirty="0" smtClean="0"/>
              <a:t>Electron “cloud”</a:t>
            </a:r>
          </a:p>
          <a:p>
            <a:pPr lvl="1"/>
            <a:r>
              <a:rPr lang="en-US" dirty="0" smtClean="0"/>
              <a:t>Negative charge</a:t>
            </a:r>
          </a:p>
          <a:p>
            <a:r>
              <a:rPr lang="en-US" dirty="0" smtClean="0"/>
              <a:t>In most cases an atom has the same number of protons, neutrons and electrons</a:t>
            </a:r>
          </a:p>
          <a:p>
            <a:pPr lvl="1"/>
            <a:r>
              <a:rPr lang="en-US" dirty="0" smtClean="0"/>
              <a:t>Ex. Carbon has 6 of all of these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Sometimes the </a:t>
            </a:r>
          </a:p>
          <a:p>
            <a:r>
              <a:rPr lang="en-US" dirty="0" smtClean="0"/>
              <a:t>Isotopes</a:t>
            </a:r>
          </a:p>
          <a:p>
            <a:pPr lvl="1"/>
            <a:r>
              <a:rPr lang="en-US" dirty="0" smtClean="0"/>
              <a:t>Isotopes: Atoms with the same number of protons but different numbers of neutrons</a:t>
            </a:r>
          </a:p>
          <a:p>
            <a:pPr lvl="1"/>
            <a:r>
              <a:rPr lang="en-US" dirty="0" smtClean="0"/>
              <a:t>Most are stable and stay in original form, but some are unstable – they lose neutrons</a:t>
            </a:r>
          </a:p>
          <a:p>
            <a:pPr lvl="2"/>
            <a:r>
              <a:rPr lang="en-US" dirty="0" smtClean="0"/>
              <a:t>These are </a:t>
            </a:r>
            <a:r>
              <a:rPr lang="en-US" i="1" dirty="0" smtClean="0"/>
              <a:t>radioactive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Watch “Types of Decay”</a:t>
            </a:r>
          </a:p>
          <a:p>
            <a:pPr lvl="1"/>
            <a:r>
              <a:rPr lang="en-US" dirty="0" smtClean="0">
                <a:hlinkClick r:id="rId2"/>
              </a:rPr>
              <a:t>Kahn Academy </a:t>
            </a:r>
            <a:endParaRPr lang="en-US" dirty="0" smtClean="0"/>
          </a:p>
          <a:p>
            <a:r>
              <a:rPr lang="en-US" dirty="0" smtClean="0"/>
              <a:t>6:10-10:15</a:t>
            </a:r>
            <a:endParaRPr lang="en-US" dirty="0"/>
          </a:p>
        </p:txBody>
      </p:sp>
      <p:pic>
        <p:nvPicPr>
          <p:cNvPr id="19458" name="Picture 2" descr="http://www.jarche.com/wp-content/uploads/2010/03/b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249290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 Basics</a:t>
            </a:r>
            <a:br>
              <a:rPr lang="en-US" dirty="0" smtClean="0"/>
            </a:br>
            <a:r>
              <a:rPr lang="en-US" dirty="0" smtClean="0"/>
              <a:t>(you just need to get the gist of this)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Beta Decay of Carbon 14</a:t>
            </a:r>
          </a:p>
          <a:p>
            <a:endParaRPr lang="en-US" dirty="0" smtClean="0"/>
          </a:p>
          <a:p>
            <a:r>
              <a:rPr lang="en-US" dirty="0" smtClean="0"/>
              <a:t>So basically, because of the loss of an electron, a neutron decays into a proton.</a:t>
            </a:r>
          </a:p>
          <a:p>
            <a:endParaRPr lang="en-US" dirty="0" smtClean="0"/>
          </a:p>
          <a:p>
            <a:r>
              <a:rPr lang="en-US" dirty="0" smtClean="0"/>
              <a:t>Why is this cool – </a:t>
            </a:r>
            <a:br>
              <a:rPr lang="en-US" dirty="0" smtClean="0"/>
            </a:br>
            <a:r>
              <a:rPr lang="en-US" dirty="0" smtClean="0"/>
              <a:t>Because this happens at a known rate – we can determine how old something is - absolutely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695700" y="1638300"/>
            <a:ext cx="1143000" cy="6096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 electron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4191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neutron becomes a proton</a:t>
            </a:r>
            <a:endParaRPr lang="en-US" dirty="0"/>
          </a:p>
        </p:txBody>
      </p:sp>
      <p:pic>
        <p:nvPicPr>
          <p:cNvPr id="12290" name="Picture 2" descr="http://razd.evcforum.net/Pictures/CvE/carbon14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4800600" cy="18288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0800000">
            <a:off x="5486400" y="3505200"/>
            <a:ext cx="1981200" cy="7620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797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Parent Element</a:t>
            </a:r>
          </a:p>
          <a:p>
            <a:pPr lvl="1"/>
            <a:r>
              <a:rPr lang="en-US" dirty="0" smtClean="0"/>
              <a:t>The name of the element you start with</a:t>
            </a:r>
          </a:p>
          <a:p>
            <a:pPr lvl="2"/>
            <a:r>
              <a:rPr lang="en-US" dirty="0" smtClean="0"/>
              <a:t>Ex. Carbon 14</a:t>
            </a:r>
          </a:p>
          <a:p>
            <a:r>
              <a:rPr lang="en-US" dirty="0" smtClean="0"/>
              <a:t>Daughter Element</a:t>
            </a:r>
          </a:p>
          <a:p>
            <a:pPr lvl="1"/>
            <a:r>
              <a:rPr lang="en-US" dirty="0" smtClean="0"/>
              <a:t>The name of the element that the parent element turns into</a:t>
            </a:r>
          </a:p>
          <a:p>
            <a:pPr lvl="2"/>
            <a:r>
              <a:rPr lang="en-US" dirty="0" smtClean="0"/>
              <a:t>Ex. Nitrogen</a:t>
            </a:r>
          </a:p>
          <a:p>
            <a:r>
              <a:rPr lang="en-US" dirty="0" smtClean="0"/>
              <a:t>We take the current amounts and plug them into the known decay ratios</a:t>
            </a:r>
          </a:p>
          <a:p>
            <a:pPr lvl="1"/>
            <a:r>
              <a:rPr lang="en-US" dirty="0" smtClean="0"/>
              <a:t>Half-Life is used to determine this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use this to date rocks?</a:t>
            </a:r>
            <a:br>
              <a:rPr lang="en-US" dirty="0" smtClean="0"/>
            </a:br>
            <a:r>
              <a:rPr lang="en-US" dirty="0" smtClean="0"/>
              <a:t>Radiometric Dating</a:t>
            </a:r>
            <a:endParaRPr lang="en-US" dirty="0"/>
          </a:p>
        </p:txBody>
      </p:sp>
      <p:pic>
        <p:nvPicPr>
          <p:cNvPr id="21509" name="Picture 5" descr="http://wallpapers.jurko.net/uploads/wallpaper_21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13275" y="1997075"/>
            <a:ext cx="50038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670</TotalTime>
  <Words>503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Absolute Dating</vt:lpstr>
      <vt:lpstr>Recall</vt:lpstr>
      <vt:lpstr>Absolute Dating</vt:lpstr>
      <vt:lpstr>Method #1: Radioactive Decay</vt:lpstr>
      <vt:lpstr>Atomic Review</vt:lpstr>
      <vt:lpstr>Isotopes</vt:lpstr>
      <vt:lpstr>Beta Decay</vt:lpstr>
      <vt:lpstr>Radioactive Decay Basics (you just need to get the gist of this)</vt:lpstr>
      <vt:lpstr>How do we use this to date rocks? Radiometric Dating</vt:lpstr>
      <vt:lpstr>Half-Life - Not the video Game</vt:lpstr>
      <vt:lpstr>Half-Life</vt:lpstr>
      <vt:lpstr>Another Perspective</vt:lpstr>
      <vt:lpstr>Carbon-14</vt:lpstr>
      <vt:lpstr>Potassium Argon</vt:lpstr>
      <vt:lpstr>Review</vt:lpstr>
      <vt:lpstr>More Review</vt:lpstr>
    </vt:vector>
  </TitlesOfParts>
  <Company>Hortonville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Dating</dc:title>
  <dc:creator>Andrew Mulloy</dc:creator>
  <cp:lastModifiedBy>Heather Mork</cp:lastModifiedBy>
  <cp:revision>49</cp:revision>
  <dcterms:created xsi:type="dcterms:W3CDTF">2012-01-27T14:23:21Z</dcterms:created>
  <dcterms:modified xsi:type="dcterms:W3CDTF">2013-03-05T14:15:11Z</dcterms:modified>
</cp:coreProperties>
</file>