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83" r:id="rId4"/>
    <p:sldId id="260" r:id="rId5"/>
    <p:sldId id="284" r:id="rId6"/>
    <p:sldId id="266" r:id="rId7"/>
    <p:sldId id="285" r:id="rId8"/>
    <p:sldId id="261" r:id="rId9"/>
    <p:sldId id="286" r:id="rId10"/>
    <p:sldId id="262" r:id="rId11"/>
    <p:sldId id="287" r:id="rId12"/>
    <p:sldId id="263" r:id="rId13"/>
    <p:sldId id="288" r:id="rId14"/>
    <p:sldId id="264" r:id="rId15"/>
    <p:sldId id="289" r:id="rId16"/>
    <p:sldId id="265" r:id="rId17"/>
    <p:sldId id="290" r:id="rId18"/>
    <p:sldId id="267" r:id="rId19"/>
    <p:sldId id="291" r:id="rId20"/>
    <p:sldId id="257" r:id="rId21"/>
    <p:sldId id="292" r:id="rId22"/>
    <p:sldId id="258" r:id="rId23"/>
    <p:sldId id="293" r:id="rId24"/>
    <p:sldId id="268" r:id="rId25"/>
    <p:sldId id="277" r:id="rId26"/>
    <p:sldId id="270" r:id="rId27"/>
    <p:sldId id="276" r:id="rId28"/>
    <p:sldId id="271" r:id="rId29"/>
    <p:sldId id="278" r:id="rId30"/>
    <p:sldId id="272" r:id="rId31"/>
    <p:sldId id="279" r:id="rId32"/>
    <p:sldId id="275" r:id="rId33"/>
    <p:sldId id="280" r:id="rId34"/>
    <p:sldId id="274" r:id="rId35"/>
    <p:sldId id="281" r:id="rId36"/>
    <p:sldId id="273" r:id="rId37"/>
    <p:sldId id="282" r:id="rId38"/>
    <p:sldId id="26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91" d="100"/>
          <a:sy n="91"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12/14/2016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12/14/2016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0636" y="1487441"/>
            <a:ext cx="9782180" cy="3005526"/>
          </a:xfrm>
        </p:spPr>
        <p:txBody>
          <a:bodyPr>
            <a:normAutofit/>
          </a:bodyPr>
          <a:lstStyle/>
          <a:p>
            <a:pPr algn="ctr"/>
            <a:r>
              <a:rPr lang="en-US" b="1" dirty="0"/>
              <a:t>History of Earth </a:t>
            </a:r>
            <a:r>
              <a:rPr lang="en-US" dirty="0"/>
              <a:t/>
            </a:r>
            <a:br>
              <a:rPr lang="en-US" dirty="0"/>
            </a:br>
            <a:r>
              <a:rPr lang="en-US" sz="2800" b="1" dirty="0"/>
              <a:t>MS-ESS1-4. Construct a scientific explanation based on evidence from rock strata for how the geologic time scale is used to organize Earth’s 4.6-billion-year-old </a:t>
            </a:r>
            <a:r>
              <a:rPr lang="en-US" sz="2800" b="1" dirty="0" smtClean="0"/>
              <a:t>history.</a:t>
            </a:r>
            <a:br>
              <a:rPr lang="en-US" sz="2800" b="1" dirty="0" smtClean="0"/>
            </a:br>
            <a:endParaRPr lang="en-US" sz="2800" dirty="0"/>
          </a:p>
        </p:txBody>
      </p:sp>
      <p:sp>
        <p:nvSpPr>
          <p:cNvPr id="3" name="Subtitle 2"/>
          <p:cNvSpPr>
            <a:spLocks noGrp="1"/>
          </p:cNvSpPr>
          <p:nvPr>
            <p:ph type="subTitle" idx="1"/>
          </p:nvPr>
        </p:nvSpPr>
        <p:spPr>
          <a:xfrm>
            <a:off x="817418" y="3982317"/>
            <a:ext cx="11079678" cy="771896"/>
          </a:xfrm>
        </p:spPr>
        <p:txBody>
          <a:bodyPr>
            <a:normAutofit fontScale="92500" lnSpcReduction="20000"/>
          </a:bodyPr>
          <a:lstStyle/>
          <a:p>
            <a:pPr algn="ctr"/>
            <a:r>
              <a:rPr lang="en-US" sz="3000" dirty="0">
                <a:solidFill>
                  <a:srgbClr val="C00000"/>
                </a:solidFill>
              </a:rPr>
              <a:t>LT: I can </a:t>
            </a:r>
            <a:r>
              <a:rPr lang="en-US" sz="3000" dirty="0" smtClean="0">
                <a:solidFill>
                  <a:srgbClr val="C00000"/>
                </a:solidFill>
              </a:rPr>
              <a:t>interpret </a:t>
            </a:r>
            <a:r>
              <a:rPr lang="en-US" sz="3000" dirty="0">
                <a:solidFill>
                  <a:srgbClr val="C00000"/>
                </a:solidFill>
              </a:rPr>
              <a:t>rock strata scenarios and develop an explanation for how the rock layers formed</a:t>
            </a:r>
            <a:r>
              <a:rPr lang="en-US" sz="1800" dirty="0"/>
              <a:t>.</a:t>
            </a:r>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36" y="244186"/>
            <a:ext cx="2170522" cy="1627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275" y="372947"/>
            <a:ext cx="2189450" cy="14569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090" y="206086"/>
            <a:ext cx="2213452" cy="15527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421" y="4835451"/>
            <a:ext cx="7079673" cy="1809003"/>
          </a:xfrm>
          <a:prstGeom prst="rect">
            <a:avLst/>
          </a:prstGeom>
        </p:spPr>
      </p:pic>
      <p:sp>
        <p:nvSpPr>
          <p:cNvPr id="8" name="5-Point Star 7"/>
          <p:cNvSpPr/>
          <p:nvPr/>
        </p:nvSpPr>
        <p:spPr>
          <a:xfrm>
            <a:off x="919809" y="3811909"/>
            <a:ext cx="840827" cy="721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83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37506"/>
            <a:ext cx="1558043" cy="6193451"/>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616643" y="648692"/>
            <a:ext cx="380884" cy="49208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873829" y="0"/>
            <a:ext cx="7206343" cy="6644558"/>
          </a:xfrm>
          <a:prstGeom prst="rect">
            <a:avLst/>
          </a:prstGeom>
        </p:spPr>
      </p:pic>
    </p:spTree>
    <p:extLst>
      <p:ext uri="{BB962C8B-B14F-4D97-AF65-F5344CB8AC3E}">
        <p14:creationId xmlns:p14="http://schemas.microsoft.com/office/powerpoint/2010/main" val="361178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37506"/>
            <a:ext cx="1558043" cy="6193451"/>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616643" y="648692"/>
            <a:ext cx="380884" cy="49208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351314" y="237507"/>
            <a:ext cx="7518569" cy="6358296"/>
          </a:xfrm>
          <a:prstGeom prst="rect">
            <a:avLst/>
          </a:prstGeom>
        </p:spPr>
      </p:pic>
    </p:spTree>
    <p:extLst>
      <p:ext uri="{BB962C8B-B14F-4D97-AF65-F5344CB8AC3E}">
        <p14:creationId xmlns:p14="http://schemas.microsoft.com/office/powerpoint/2010/main" val="238431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25632"/>
            <a:ext cx="1558043" cy="620532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667313" y="688771"/>
            <a:ext cx="379613" cy="490492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547257" y="0"/>
            <a:ext cx="7358743" cy="6699751"/>
          </a:xfrm>
          <a:prstGeom prst="rect">
            <a:avLst/>
          </a:prstGeom>
        </p:spPr>
      </p:pic>
    </p:spTree>
    <p:extLst>
      <p:ext uri="{BB962C8B-B14F-4D97-AF65-F5344CB8AC3E}">
        <p14:creationId xmlns:p14="http://schemas.microsoft.com/office/powerpoint/2010/main" val="351418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25632"/>
            <a:ext cx="1558043" cy="620532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667313" y="688771"/>
            <a:ext cx="379613" cy="490492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210975" y="448529"/>
            <a:ext cx="10093250" cy="5759531"/>
          </a:xfrm>
          <a:prstGeom prst="rect">
            <a:avLst/>
          </a:prstGeom>
        </p:spPr>
      </p:pic>
    </p:spTree>
    <p:extLst>
      <p:ext uri="{BB962C8B-B14F-4D97-AF65-F5344CB8AC3E}">
        <p14:creationId xmlns:p14="http://schemas.microsoft.com/office/powerpoint/2010/main" val="202711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01882"/>
            <a:ext cx="1558043" cy="622907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545390" y="498763"/>
            <a:ext cx="380885" cy="53918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978768" y="182175"/>
            <a:ext cx="6918877" cy="6675825"/>
          </a:xfrm>
          <a:prstGeom prst="rect">
            <a:avLst/>
          </a:prstGeom>
        </p:spPr>
      </p:pic>
    </p:spTree>
    <p:extLst>
      <p:ext uri="{BB962C8B-B14F-4D97-AF65-F5344CB8AC3E}">
        <p14:creationId xmlns:p14="http://schemas.microsoft.com/office/powerpoint/2010/main" val="306928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01882"/>
            <a:ext cx="1558043" cy="622907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545390" y="498763"/>
            <a:ext cx="380885" cy="53918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37348" y="4004441"/>
            <a:ext cx="2617076" cy="1200329"/>
          </a:xfrm>
          <a:prstGeom prst="rect">
            <a:avLst/>
          </a:prstGeom>
          <a:noFill/>
        </p:spPr>
        <p:txBody>
          <a:bodyPr wrap="square" rtlCol="0">
            <a:spAutoFit/>
          </a:bodyPr>
          <a:lstStyle/>
          <a:p>
            <a:r>
              <a:rPr lang="en-US" dirty="0" smtClean="0"/>
              <a:t>What process is missing from this answer key and where should it go?</a:t>
            </a:r>
            <a:endParaRPr lang="en-US" dirty="0"/>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4127" t="25492" r="50635" b="30318"/>
          <a:stretch/>
        </p:blipFill>
        <p:spPr>
          <a:xfrm>
            <a:off x="2437021" y="881170"/>
            <a:ext cx="8205062" cy="5009408"/>
          </a:xfrm>
          <a:prstGeom prst="rect">
            <a:avLst/>
          </a:prstGeom>
        </p:spPr>
      </p:pic>
    </p:spTree>
    <p:extLst>
      <p:ext uri="{BB962C8B-B14F-4D97-AF65-F5344CB8AC3E}">
        <p14:creationId xmlns:p14="http://schemas.microsoft.com/office/powerpoint/2010/main" val="216250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73132"/>
            <a:ext cx="1558043" cy="6157825"/>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628518" y="684317"/>
            <a:ext cx="428386" cy="5122717"/>
          </a:xfrm>
          <a:prstGeom prst="upDownArrow">
            <a:avLst>
              <a:gd name="adj1" fmla="val 50000"/>
              <a:gd name="adj2" fmla="val 57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895601" y="0"/>
            <a:ext cx="6749142" cy="6668023"/>
          </a:xfrm>
          <a:prstGeom prst="rect">
            <a:avLst/>
          </a:prstGeom>
        </p:spPr>
      </p:pic>
    </p:spTree>
    <p:extLst>
      <p:ext uri="{BB962C8B-B14F-4D97-AF65-F5344CB8AC3E}">
        <p14:creationId xmlns:p14="http://schemas.microsoft.com/office/powerpoint/2010/main" val="35068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273132"/>
            <a:ext cx="1558043" cy="6157825"/>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628518" y="684317"/>
            <a:ext cx="428386" cy="5122717"/>
          </a:xfrm>
          <a:prstGeom prst="upDownArrow">
            <a:avLst>
              <a:gd name="adj1" fmla="val 50000"/>
              <a:gd name="adj2" fmla="val 57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980706" y="284899"/>
            <a:ext cx="6103917" cy="6421461"/>
          </a:xfrm>
          <a:prstGeom prst="rect">
            <a:avLst/>
          </a:prstGeom>
        </p:spPr>
      </p:pic>
    </p:spTree>
    <p:extLst>
      <p:ext uri="{BB962C8B-B14F-4D97-AF65-F5344CB8AC3E}">
        <p14:creationId xmlns:p14="http://schemas.microsoft.com/office/powerpoint/2010/main" val="37374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9103147" y="208647"/>
            <a:ext cx="1558043" cy="6370283"/>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9426971" y="613064"/>
            <a:ext cx="370172" cy="5229596"/>
          </a:xfrm>
          <a:prstGeom prst="upDownArrow">
            <a:avLst>
              <a:gd name="adj1" fmla="val 50000"/>
              <a:gd name="adj2" fmla="val 79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740229" y="208647"/>
            <a:ext cx="7498871" cy="6431897"/>
          </a:xfrm>
          <a:prstGeom prst="rect">
            <a:avLst/>
          </a:prstGeom>
        </p:spPr>
      </p:pic>
    </p:spTree>
    <p:extLst>
      <p:ext uri="{BB962C8B-B14F-4D97-AF65-F5344CB8AC3E}">
        <p14:creationId xmlns:p14="http://schemas.microsoft.com/office/powerpoint/2010/main" val="41547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9103147" y="208647"/>
            <a:ext cx="1558043" cy="6370283"/>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9426971" y="613064"/>
            <a:ext cx="370172" cy="5229596"/>
          </a:xfrm>
          <a:prstGeom prst="upDownArrow">
            <a:avLst>
              <a:gd name="adj1" fmla="val 50000"/>
              <a:gd name="adj2" fmla="val 79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380010" y="208647"/>
            <a:ext cx="7362702" cy="6568474"/>
          </a:xfrm>
          <a:prstGeom prst="rect">
            <a:avLst/>
          </a:prstGeom>
        </p:spPr>
      </p:pic>
    </p:spTree>
    <p:extLst>
      <p:ext uri="{BB962C8B-B14F-4D97-AF65-F5344CB8AC3E}">
        <p14:creationId xmlns:p14="http://schemas.microsoft.com/office/powerpoint/2010/main" val="222362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noGrp="1"/>
          </p:cNvSpPr>
          <p:nvPr>
            <p:ph sz="half" idx="2"/>
          </p:nvPr>
        </p:nvSpPr>
        <p:spPr>
          <a:xfrm>
            <a:off x="8513420" y="237197"/>
            <a:ext cx="1319349" cy="6412985"/>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9" name="Up-Down Arrow 8"/>
          <p:cNvSpPr/>
          <p:nvPr/>
        </p:nvSpPr>
        <p:spPr>
          <a:xfrm>
            <a:off x="8818557" y="750985"/>
            <a:ext cx="354537" cy="53854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838198" y="237197"/>
            <a:ext cx="6542315" cy="6097864"/>
          </a:xfrm>
          <a:prstGeom prst="rect">
            <a:avLst/>
          </a:prstGeom>
        </p:spPr>
      </p:pic>
    </p:spTree>
    <p:extLst>
      <p:ext uri="{BB962C8B-B14F-4D97-AF65-F5344CB8AC3E}">
        <p14:creationId xmlns:p14="http://schemas.microsoft.com/office/powerpoint/2010/main" val="256370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sz="half" idx="1"/>
          </p:nvPr>
        </p:nvPicPr>
        <p:blipFill>
          <a:blip r:embed="rId2"/>
          <a:stretch>
            <a:fillRect/>
          </a:stretch>
        </p:blipFill>
        <p:spPr>
          <a:xfrm>
            <a:off x="1031591" y="415636"/>
            <a:ext cx="5167329" cy="5954507"/>
          </a:xfrm>
          <a:prstGeom prst="rect">
            <a:avLst/>
          </a:prstGeom>
        </p:spPr>
      </p:pic>
      <p:sp>
        <p:nvSpPr>
          <p:cNvPr id="7" name="Content Placeholder 3"/>
          <p:cNvSpPr txBox="1">
            <a:spLocks/>
          </p:cNvSpPr>
          <p:nvPr/>
        </p:nvSpPr>
        <p:spPr>
          <a:xfrm>
            <a:off x="7194465" y="415636"/>
            <a:ext cx="1558043" cy="612766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a:off x="7536357" y="1068780"/>
            <a:ext cx="360734" cy="46897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419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544886" y="587829"/>
            <a:ext cx="1270661" cy="5783282"/>
          </a:xfrm>
        </p:spPr>
        <p:txBody>
          <a:bodyPr>
            <a:normAutofit/>
          </a:bodyPr>
          <a:lstStyle/>
          <a:p>
            <a:pPr marL="0" indent="0">
              <a:buNone/>
            </a:pPr>
            <a:r>
              <a:rPr lang="en-US" dirty="0" smtClean="0"/>
              <a:t>Erosion</a:t>
            </a:r>
          </a:p>
          <a:p>
            <a:pPr marL="0" indent="0">
              <a:buNone/>
            </a:pPr>
            <a:r>
              <a:rPr lang="en-US" dirty="0" smtClean="0"/>
              <a:t>H</a:t>
            </a:r>
          </a:p>
          <a:p>
            <a:pPr marL="0" indent="0">
              <a:buNone/>
            </a:pPr>
            <a:r>
              <a:rPr lang="en-US" dirty="0" smtClean="0"/>
              <a:t>D</a:t>
            </a:r>
          </a:p>
          <a:p>
            <a:pPr marL="0" indent="0">
              <a:buNone/>
            </a:pPr>
            <a:r>
              <a:rPr lang="en-US" dirty="0" smtClean="0"/>
              <a:t>Erosion </a:t>
            </a:r>
          </a:p>
          <a:p>
            <a:pPr marL="0" indent="0">
              <a:buNone/>
            </a:pPr>
            <a:r>
              <a:rPr lang="en-US" dirty="0" smtClean="0"/>
              <a:t>G</a:t>
            </a:r>
          </a:p>
          <a:p>
            <a:pPr marL="0" indent="0">
              <a:buNone/>
            </a:pPr>
            <a:r>
              <a:rPr lang="en-US" dirty="0" smtClean="0"/>
              <a:t>Erosion</a:t>
            </a:r>
          </a:p>
          <a:p>
            <a:pPr marL="0" indent="0">
              <a:buNone/>
            </a:pPr>
            <a:r>
              <a:rPr lang="en-US" dirty="0" smtClean="0"/>
              <a:t>F</a:t>
            </a:r>
          </a:p>
          <a:p>
            <a:pPr marL="0" indent="0">
              <a:buNone/>
            </a:pPr>
            <a:r>
              <a:rPr lang="en-US" dirty="0" smtClean="0"/>
              <a:t>C</a:t>
            </a:r>
          </a:p>
          <a:p>
            <a:pPr marL="0" indent="0">
              <a:buNone/>
            </a:pPr>
            <a:r>
              <a:rPr lang="en-US" dirty="0" smtClean="0"/>
              <a:t>Erosion</a:t>
            </a:r>
          </a:p>
          <a:p>
            <a:pPr marL="0" indent="0">
              <a:buNone/>
            </a:pPr>
            <a:r>
              <a:rPr lang="en-US" dirty="0" smtClean="0"/>
              <a:t>E</a:t>
            </a:r>
          </a:p>
          <a:p>
            <a:pPr marL="0" indent="0">
              <a:buNone/>
            </a:pPr>
            <a:r>
              <a:rPr lang="en-US" dirty="0" smtClean="0"/>
              <a:t>B</a:t>
            </a:r>
          </a:p>
          <a:p>
            <a:pPr marL="0" indent="0">
              <a:buNone/>
            </a:pPr>
            <a:r>
              <a:rPr lang="en-US" dirty="0" smtClean="0"/>
              <a:t>A</a:t>
            </a:r>
          </a:p>
          <a:p>
            <a:endParaRPr lang="en-US" dirty="0"/>
          </a:p>
          <a:p>
            <a:pPr marL="0" indent="0">
              <a:buNone/>
            </a:pPr>
            <a:endParaRPr lang="en-US" dirty="0"/>
          </a:p>
        </p:txBody>
      </p:sp>
      <p:pic>
        <p:nvPicPr>
          <p:cNvPr id="5" name="Content Placeholder 3"/>
          <p:cNvPicPr>
            <a:picLocks noGrp="1"/>
          </p:cNvPicPr>
          <p:nvPr>
            <p:ph sz="half" idx="1"/>
          </p:nvPr>
        </p:nvPicPr>
        <p:blipFill>
          <a:blip r:embed="rId2"/>
          <a:stretch>
            <a:fillRect/>
          </a:stretch>
        </p:blipFill>
        <p:spPr>
          <a:xfrm>
            <a:off x="1031591" y="415636"/>
            <a:ext cx="5167329" cy="5954507"/>
          </a:xfrm>
          <a:prstGeom prst="rect">
            <a:avLst/>
          </a:prstGeom>
        </p:spPr>
      </p:pic>
      <p:sp>
        <p:nvSpPr>
          <p:cNvPr id="7" name="Content Placeholder 3"/>
          <p:cNvSpPr txBox="1">
            <a:spLocks/>
          </p:cNvSpPr>
          <p:nvPr/>
        </p:nvSpPr>
        <p:spPr>
          <a:xfrm>
            <a:off x="7194465" y="415636"/>
            <a:ext cx="1558043" cy="612766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a:off x="7536357" y="1068780"/>
            <a:ext cx="360734" cy="46897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418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2"/>
          </p:nvPr>
        </p:nvPicPr>
        <p:blipFill>
          <a:blip r:embed="rId2"/>
          <a:stretch>
            <a:fillRect/>
          </a:stretch>
        </p:blipFill>
        <p:spPr>
          <a:xfrm>
            <a:off x="3778806" y="1778023"/>
            <a:ext cx="7175706" cy="4639225"/>
          </a:xfrm>
          <a:prstGeom prst="rect">
            <a:avLst/>
          </a:prstGeom>
        </p:spPr>
      </p:pic>
      <p:sp>
        <p:nvSpPr>
          <p:cNvPr id="13" name="Content Placeholder 3"/>
          <p:cNvSpPr txBox="1">
            <a:spLocks/>
          </p:cNvSpPr>
          <p:nvPr/>
        </p:nvSpPr>
        <p:spPr>
          <a:xfrm>
            <a:off x="267905" y="225631"/>
            <a:ext cx="1558043" cy="6349271"/>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Oldest</a:t>
            </a:r>
          </a:p>
          <a:p>
            <a:endParaRPr lang="en-US" dirty="0" smtClean="0"/>
          </a:p>
          <a:p>
            <a:endParaRPr lang="en-US" dirty="0"/>
          </a:p>
        </p:txBody>
      </p:sp>
      <p:sp>
        <p:nvSpPr>
          <p:cNvPr id="14" name="Up-Down Arrow 13"/>
          <p:cNvSpPr/>
          <p:nvPr/>
        </p:nvSpPr>
        <p:spPr>
          <a:xfrm>
            <a:off x="609797" y="700645"/>
            <a:ext cx="340230" cy="5164744"/>
          </a:xfrm>
          <a:prstGeom prst="upDownArrow">
            <a:avLst>
              <a:gd name="adj1" fmla="val 50000"/>
              <a:gd name="adj2" fmla="val 55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608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2"/>
          </p:nvPr>
        </p:nvPicPr>
        <p:blipFill>
          <a:blip r:embed="rId2"/>
          <a:stretch>
            <a:fillRect/>
          </a:stretch>
        </p:blipFill>
        <p:spPr>
          <a:xfrm>
            <a:off x="3778806" y="1935678"/>
            <a:ext cx="7175706" cy="4639225"/>
          </a:xfrm>
          <a:prstGeom prst="rect">
            <a:avLst/>
          </a:prstGeom>
        </p:spPr>
      </p:pic>
      <p:sp>
        <p:nvSpPr>
          <p:cNvPr id="11" name="Content Placeholder 3"/>
          <p:cNvSpPr>
            <a:spLocks noGrp="1"/>
          </p:cNvSpPr>
          <p:nvPr>
            <p:ph sz="half" idx="2"/>
          </p:nvPr>
        </p:nvSpPr>
        <p:spPr>
          <a:xfrm>
            <a:off x="1731817" y="-142504"/>
            <a:ext cx="1558043" cy="6472052"/>
          </a:xfrm>
        </p:spPr>
        <p:txBody>
          <a:bodyPr>
            <a:normAutofit lnSpcReduction="10000"/>
          </a:bodyPr>
          <a:lstStyle/>
          <a:p>
            <a:pPr marL="0" indent="0">
              <a:buNone/>
            </a:pPr>
            <a:endParaRPr lang="en-US" dirty="0" smtClean="0"/>
          </a:p>
          <a:p>
            <a:pPr marL="0" indent="0">
              <a:buNone/>
            </a:pPr>
            <a:r>
              <a:rPr lang="en-US" dirty="0" smtClean="0"/>
              <a:t>C (Erosion)</a:t>
            </a:r>
          </a:p>
          <a:p>
            <a:pPr marL="0" indent="0">
              <a:buNone/>
            </a:pPr>
            <a:r>
              <a:rPr lang="en-US" dirty="0" smtClean="0"/>
              <a:t>A</a:t>
            </a:r>
          </a:p>
          <a:p>
            <a:pPr marL="0" indent="0">
              <a:buNone/>
            </a:pPr>
            <a:r>
              <a:rPr lang="en-US" dirty="0" smtClean="0"/>
              <a:t>Erosion</a:t>
            </a:r>
          </a:p>
          <a:p>
            <a:pPr marL="0" indent="0">
              <a:buNone/>
            </a:pPr>
            <a:r>
              <a:rPr lang="en-US" dirty="0" smtClean="0"/>
              <a:t>Uplift/tilting</a:t>
            </a:r>
          </a:p>
          <a:p>
            <a:pPr marL="0" indent="0">
              <a:buNone/>
            </a:pPr>
            <a:r>
              <a:rPr lang="en-US" dirty="0" smtClean="0"/>
              <a:t>J</a:t>
            </a:r>
          </a:p>
          <a:p>
            <a:pPr marL="0" indent="0">
              <a:buNone/>
            </a:pPr>
            <a:r>
              <a:rPr lang="en-US" dirty="0" smtClean="0"/>
              <a:t>G</a:t>
            </a:r>
          </a:p>
          <a:p>
            <a:pPr marL="0" indent="0">
              <a:buNone/>
            </a:pPr>
            <a:r>
              <a:rPr lang="en-US" dirty="0" smtClean="0"/>
              <a:t>F</a:t>
            </a:r>
          </a:p>
          <a:p>
            <a:pPr marL="0" indent="0">
              <a:buNone/>
            </a:pPr>
            <a:r>
              <a:rPr lang="en-US" dirty="0" smtClean="0"/>
              <a:t>Erosion</a:t>
            </a:r>
          </a:p>
          <a:p>
            <a:pPr marL="0" indent="0">
              <a:buNone/>
            </a:pPr>
            <a:r>
              <a:rPr lang="en-US" dirty="0" smtClean="0"/>
              <a:t>H</a:t>
            </a:r>
          </a:p>
          <a:p>
            <a:pPr marL="0" indent="0">
              <a:buNone/>
            </a:pPr>
            <a:r>
              <a:rPr lang="en-US" dirty="0" smtClean="0"/>
              <a:t>Folding</a:t>
            </a:r>
          </a:p>
          <a:p>
            <a:pPr marL="0" indent="0">
              <a:buNone/>
            </a:pPr>
            <a:r>
              <a:rPr lang="en-US" dirty="0" smtClean="0"/>
              <a:t>I</a:t>
            </a:r>
          </a:p>
          <a:p>
            <a:pPr marL="0" indent="0">
              <a:buNone/>
            </a:pPr>
            <a:r>
              <a:rPr lang="en-US" dirty="0" smtClean="0"/>
              <a:t>B</a:t>
            </a:r>
          </a:p>
          <a:p>
            <a:pPr marL="0" indent="0">
              <a:buNone/>
            </a:pPr>
            <a:r>
              <a:rPr lang="en-US" dirty="0" smtClean="0"/>
              <a:t>E</a:t>
            </a:r>
          </a:p>
          <a:p>
            <a:pPr marL="0" indent="0">
              <a:buNone/>
            </a:pPr>
            <a:r>
              <a:rPr lang="en-US" dirty="0" smtClean="0"/>
              <a:t>D</a:t>
            </a:r>
          </a:p>
        </p:txBody>
      </p:sp>
      <p:sp>
        <p:nvSpPr>
          <p:cNvPr id="13" name="Content Placeholder 3"/>
          <p:cNvSpPr txBox="1">
            <a:spLocks/>
          </p:cNvSpPr>
          <p:nvPr/>
        </p:nvSpPr>
        <p:spPr>
          <a:xfrm>
            <a:off x="267905" y="225631"/>
            <a:ext cx="1558043" cy="6349271"/>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Oldest</a:t>
            </a:r>
          </a:p>
          <a:p>
            <a:endParaRPr lang="en-US" dirty="0" smtClean="0"/>
          </a:p>
          <a:p>
            <a:endParaRPr lang="en-US" dirty="0"/>
          </a:p>
        </p:txBody>
      </p:sp>
      <p:sp>
        <p:nvSpPr>
          <p:cNvPr id="14" name="Up-Down Arrow 13"/>
          <p:cNvSpPr/>
          <p:nvPr/>
        </p:nvSpPr>
        <p:spPr>
          <a:xfrm>
            <a:off x="609797" y="700645"/>
            <a:ext cx="340230" cy="5164744"/>
          </a:xfrm>
          <a:prstGeom prst="upDownArrow">
            <a:avLst>
              <a:gd name="adj1" fmla="val 50000"/>
              <a:gd name="adj2" fmla="val 55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477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3142488"/>
          </a:xfrm>
        </p:spPr>
        <p:txBody>
          <a:bodyPr/>
          <a:lstStyle/>
          <a:p>
            <a:pPr algn="ctr"/>
            <a:r>
              <a:rPr lang="en-US" dirty="0" smtClean="0"/>
              <a:t>Are you ready for a challenge? </a:t>
            </a:r>
            <a:br>
              <a:rPr lang="en-US" dirty="0" smtClean="0"/>
            </a:br>
            <a:r>
              <a:rPr lang="en-US" dirty="0" smtClean="0"/>
              <a:t> Try this one!</a:t>
            </a:r>
            <a:endParaRPr lang="en-US" dirty="0"/>
          </a:p>
        </p:txBody>
      </p:sp>
      <p:sp>
        <p:nvSpPr>
          <p:cNvPr id="4" name="Subtitle 2"/>
          <p:cNvSpPr txBox="1">
            <a:spLocks/>
          </p:cNvSpPr>
          <p:nvPr/>
        </p:nvSpPr>
        <p:spPr>
          <a:xfrm>
            <a:off x="560832" y="4840224"/>
            <a:ext cx="11753088" cy="100584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2400" dirty="0">
                <a:solidFill>
                  <a:srgbClr val="C00000"/>
                </a:solidFill>
              </a:rPr>
              <a:t>http://facweb.bhc.edu/academics/science/harwoodr/geol101/labs/dating/index.htm</a:t>
            </a:r>
            <a:endParaRPr lang="en-US" sz="2400" dirty="0" smtClean="0">
              <a:solidFill>
                <a:srgbClr val="C00000"/>
              </a:solidFill>
            </a:endParaRPr>
          </a:p>
          <a:p>
            <a:endParaRPr lang="en-US" dirty="0"/>
          </a:p>
        </p:txBody>
      </p:sp>
    </p:spTree>
    <p:extLst>
      <p:ext uri="{BB962C8B-B14F-4D97-AF65-F5344CB8AC3E}">
        <p14:creationId xmlns:p14="http://schemas.microsoft.com/office/powerpoint/2010/main" val="3356435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NOW CHALLENGE YOUR LAB PARTNERS.  </a:t>
            </a:r>
            <a:endParaRPr lang="en-US" dirty="0"/>
          </a:p>
        </p:txBody>
      </p:sp>
      <p:sp>
        <p:nvSpPr>
          <p:cNvPr id="4" name="Text Placeholder 3"/>
          <p:cNvSpPr>
            <a:spLocks noGrp="1"/>
          </p:cNvSpPr>
          <p:nvPr>
            <p:ph type="body" sz="half" idx="2"/>
          </p:nvPr>
        </p:nvSpPr>
        <p:spPr>
          <a:xfrm>
            <a:off x="841248" y="2099734"/>
            <a:ext cx="3200400" cy="4549039"/>
          </a:xfrm>
        </p:spPr>
        <p:txBody>
          <a:bodyPr>
            <a:normAutofit lnSpcReduction="10000"/>
          </a:bodyPr>
          <a:lstStyle/>
          <a:p>
            <a:pPr algn="ctr"/>
            <a:r>
              <a:rPr lang="en-US" sz="1600" dirty="0" smtClean="0"/>
              <a:t> FIGURE OUT THE CORRECT ORDER OF THE EVENTS BY WRITING THE ORDER (OLDEST TO YOUNGEST)  DOWN ON SCRAP PAPER.  WHEN EVERYONE IS FINISHED THEN FORWARD TO THE NEXT SLIDE TO GET THE CORRECT ANSWER. </a:t>
            </a:r>
          </a:p>
          <a:p>
            <a:pPr algn="ctr"/>
            <a:endParaRPr lang="en-US" sz="1600" dirty="0"/>
          </a:p>
          <a:p>
            <a:pPr algn="ctr"/>
            <a:r>
              <a:rPr lang="en-US" sz="2400" b="1" dirty="0" smtClean="0">
                <a:solidFill>
                  <a:srgbClr val="C00000"/>
                </a:solidFill>
                <a:latin typeface="Aharoni" panose="02010803020104030203" pitchFamily="2" charset="-79"/>
                <a:cs typeface="Aharoni" panose="02010803020104030203" pitchFamily="2" charset="-79"/>
              </a:rPr>
              <a:t>Just write the letters that are given in the scenarios.</a:t>
            </a:r>
            <a:endParaRPr lang="en-US" sz="2400" b="1" dirty="0">
              <a:solidFill>
                <a:srgbClr val="C00000"/>
              </a:solidFill>
              <a:latin typeface="Aharoni" panose="02010803020104030203" pitchFamily="2" charset="-79"/>
              <a:cs typeface="Aharoni" panose="02010803020104030203" pitchFamily="2" charset="-79"/>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9457" y="650929"/>
            <a:ext cx="5331417" cy="5331417"/>
          </a:xfrm>
        </p:spPr>
      </p:pic>
    </p:spTree>
    <p:extLst>
      <p:ext uri="{BB962C8B-B14F-4D97-AF65-F5344CB8AC3E}">
        <p14:creationId xmlns:p14="http://schemas.microsoft.com/office/powerpoint/2010/main" val="1487729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364" t="8594" r="17697" b="25219"/>
          <a:stretch/>
        </p:blipFill>
        <p:spPr>
          <a:xfrm>
            <a:off x="540777" y="126037"/>
            <a:ext cx="9956535" cy="5010912"/>
          </a:xfrm>
          <a:prstGeom prst="rect">
            <a:avLst/>
          </a:prstGeom>
        </p:spPr>
      </p:pic>
    </p:spTree>
    <p:extLst>
      <p:ext uri="{BB962C8B-B14F-4D97-AF65-F5344CB8AC3E}">
        <p14:creationId xmlns:p14="http://schemas.microsoft.com/office/powerpoint/2010/main" val="105014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8992" y="5922264"/>
            <a:ext cx="9418320" cy="722376"/>
          </a:xfrm>
        </p:spPr>
        <p:txBody>
          <a:bodyPr>
            <a:normAutofit/>
          </a:bodyPr>
          <a:lstStyle/>
          <a:p>
            <a:r>
              <a:rPr lang="en-US" dirty="0" smtClean="0"/>
              <a:t>  </a:t>
            </a:r>
            <a:r>
              <a:rPr lang="en-US" dirty="0"/>
              <a:t>Oldest to youngest:  C, </a:t>
            </a:r>
            <a:r>
              <a:rPr lang="en-US" dirty="0" smtClean="0"/>
              <a:t> E</a:t>
            </a:r>
            <a:r>
              <a:rPr lang="en-US" dirty="0"/>
              <a:t>, </a:t>
            </a:r>
            <a:r>
              <a:rPr lang="en-US" dirty="0" smtClean="0"/>
              <a:t> D</a:t>
            </a:r>
            <a:r>
              <a:rPr lang="en-US" dirty="0"/>
              <a:t>, </a:t>
            </a:r>
            <a:r>
              <a:rPr lang="en-US" dirty="0" smtClean="0"/>
              <a:t> A,  </a:t>
            </a:r>
            <a:r>
              <a:rPr lang="en-US" dirty="0"/>
              <a:t>B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364" t="8594" r="17697" b="25219"/>
          <a:stretch/>
        </p:blipFill>
        <p:spPr>
          <a:xfrm>
            <a:off x="540777" y="126037"/>
            <a:ext cx="9956535" cy="5010912"/>
          </a:xfrm>
          <a:prstGeom prst="rect">
            <a:avLst/>
          </a:prstGeom>
        </p:spPr>
      </p:pic>
    </p:spTree>
    <p:extLst>
      <p:ext uri="{BB962C8B-B14F-4D97-AF65-F5344CB8AC3E}">
        <p14:creationId xmlns:p14="http://schemas.microsoft.com/office/powerpoint/2010/main" val="3661945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806" t="21600" r="10980" b="18552"/>
          <a:stretch/>
        </p:blipFill>
        <p:spPr>
          <a:xfrm>
            <a:off x="1401288" y="304999"/>
            <a:ext cx="9464635" cy="4124497"/>
          </a:xfrm>
          <a:prstGeom prst="rect">
            <a:avLst/>
          </a:prstGeom>
        </p:spPr>
      </p:pic>
    </p:spTree>
    <p:extLst>
      <p:ext uri="{BB962C8B-B14F-4D97-AF65-F5344CB8AC3E}">
        <p14:creationId xmlns:p14="http://schemas.microsoft.com/office/powerpoint/2010/main" val="2040150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1261872" y="4800600"/>
            <a:ext cx="9418320" cy="876300"/>
          </a:xfrm>
        </p:spPr>
        <p:txBody>
          <a:bodyPr/>
          <a:lstStyle/>
          <a:p>
            <a:r>
              <a:rPr lang="en-US" dirty="0" smtClean="0"/>
              <a:t>Oldest to youngest:  E, B, C, D, A</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806" t="21600" r="10980" b="18552"/>
          <a:stretch/>
        </p:blipFill>
        <p:spPr>
          <a:xfrm>
            <a:off x="1401288" y="304999"/>
            <a:ext cx="9464635" cy="4124497"/>
          </a:xfrm>
          <a:prstGeom prst="rect">
            <a:avLst/>
          </a:prstGeom>
        </p:spPr>
      </p:pic>
    </p:spTree>
    <p:extLst>
      <p:ext uri="{BB962C8B-B14F-4D97-AF65-F5344CB8AC3E}">
        <p14:creationId xmlns:p14="http://schemas.microsoft.com/office/powerpoint/2010/main" val="359188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noGrp="1"/>
          </p:cNvSpPr>
          <p:nvPr>
            <p:ph sz="half" idx="2"/>
          </p:nvPr>
        </p:nvSpPr>
        <p:spPr>
          <a:xfrm>
            <a:off x="8513420" y="237197"/>
            <a:ext cx="1319349" cy="6412985"/>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9" name="Up-Down Arrow 8"/>
          <p:cNvSpPr/>
          <p:nvPr/>
        </p:nvSpPr>
        <p:spPr>
          <a:xfrm>
            <a:off x="8818557" y="750985"/>
            <a:ext cx="354537" cy="53854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726412" y="0"/>
            <a:ext cx="6862330" cy="6485081"/>
          </a:xfrm>
          <a:prstGeom prst="rect">
            <a:avLst/>
          </a:prstGeom>
        </p:spPr>
      </p:pic>
    </p:spTree>
    <p:extLst>
      <p:ext uri="{BB962C8B-B14F-4D97-AF65-F5344CB8AC3E}">
        <p14:creationId xmlns:p14="http://schemas.microsoft.com/office/powerpoint/2010/main" val="3356276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119" t="16350" r="6139" b="12882"/>
          <a:stretch/>
        </p:blipFill>
        <p:spPr>
          <a:xfrm>
            <a:off x="1721922" y="199761"/>
            <a:ext cx="9120249" cy="4728499"/>
          </a:xfrm>
          <a:prstGeom prst="rect">
            <a:avLst/>
          </a:prstGeom>
        </p:spPr>
      </p:pic>
    </p:spTree>
    <p:extLst>
      <p:ext uri="{BB962C8B-B14F-4D97-AF65-F5344CB8AC3E}">
        <p14:creationId xmlns:p14="http://schemas.microsoft.com/office/powerpoint/2010/main" val="328381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119" t="16350" r="6139" b="12882"/>
          <a:stretch/>
        </p:blipFill>
        <p:spPr>
          <a:xfrm>
            <a:off x="1721922" y="199761"/>
            <a:ext cx="9120249" cy="4728499"/>
          </a:xfrm>
          <a:prstGeom prst="rect">
            <a:avLst/>
          </a:prstGeom>
        </p:spPr>
      </p:pic>
      <p:sp>
        <p:nvSpPr>
          <p:cNvPr id="5" name="Text Placeholder 4"/>
          <p:cNvSpPr>
            <a:spLocks noGrp="1"/>
          </p:cNvSpPr>
          <p:nvPr>
            <p:ph type="body" idx="1"/>
          </p:nvPr>
        </p:nvSpPr>
        <p:spPr>
          <a:xfrm>
            <a:off x="899922" y="5676900"/>
            <a:ext cx="9418320" cy="559191"/>
          </a:xfrm>
        </p:spPr>
        <p:txBody>
          <a:bodyPr/>
          <a:lstStyle/>
          <a:p>
            <a:r>
              <a:rPr lang="en-US" dirty="0" smtClean="0"/>
              <a:t>Oldest to youngest:  C, A, B</a:t>
            </a:r>
            <a:endParaRPr lang="en-US" dirty="0"/>
          </a:p>
        </p:txBody>
      </p:sp>
    </p:spTree>
    <p:extLst>
      <p:ext uri="{BB962C8B-B14F-4D97-AF65-F5344CB8AC3E}">
        <p14:creationId xmlns:p14="http://schemas.microsoft.com/office/powerpoint/2010/main" val="322791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735" t="26583" r="28977" b="23224"/>
          <a:stretch/>
        </p:blipFill>
        <p:spPr>
          <a:xfrm>
            <a:off x="2675382" y="352687"/>
            <a:ext cx="6591300" cy="4505064"/>
          </a:xfrm>
          <a:prstGeom prst="rect">
            <a:avLst/>
          </a:prstGeom>
        </p:spPr>
      </p:pic>
    </p:spTree>
    <p:extLst>
      <p:ext uri="{BB962C8B-B14F-4D97-AF65-F5344CB8AC3E}">
        <p14:creationId xmlns:p14="http://schemas.microsoft.com/office/powerpoint/2010/main" val="2280345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5772150"/>
            <a:ext cx="9418320" cy="720090"/>
          </a:xfrm>
        </p:spPr>
        <p:txBody>
          <a:bodyPr/>
          <a:lstStyle/>
          <a:p>
            <a:r>
              <a:rPr lang="en-US" dirty="0" smtClean="0"/>
              <a:t>Oldest to youngest:    G,C,A,F,B,H,D,I,E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735" t="26583" r="28977" b="23224"/>
          <a:stretch/>
        </p:blipFill>
        <p:spPr>
          <a:xfrm>
            <a:off x="2675382" y="352687"/>
            <a:ext cx="6591300" cy="4505064"/>
          </a:xfrm>
          <a:prstGeom prst="rect">
            <a:avLst/>
          </a:prstGeom>
        </p:spPr>
      </p:pic>
    </p:spTree>
    <p:extLst>
      <p:ext uri="{BB962C8B-B14F-4D97-AF65-F5344CB8AC3E}">
        <p14:creationId xmlns:p14="http://schemas.microsoft.com/office/powerpoint/2010/main" val="3672530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705" t="38711" r="25568" b="7392"/>
          <a:stretch/>
        </p:blipFill>
        <p:spPr>
          <a:xfrm>
            <a:off x="2095500" y="304800"/>
            <a:ext cx="7745768" cy="4917948"/>
          </a:xfrm>
          <a:prstGeom prst="rect">
            <a:avLst/>
          </a:prstGeom>
        </p:spPr>
      </p:pic>
    </p:spTree>
    <p:extLst>
      <p:ext uri="{BB962C8B-B14F-4D97-AF65-F5344CB8AC3E}">
        <p14:creationId xmlns:p14="http://schemas.microsoft.com/office/powerpoint/2010/main" val="229883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938022" y="5486400"/>
            <a:ext cx="9418320" cy="742950"/>
          </a:xfrm>
        </p:spPr>
        <p:txBody>
          <a:bodyPr/>
          <a:lstStyle/>
          <a:p>
            <a:r>
              <a:rPr lang="en-US" dirty="0" smtClean="0"/>
              <a:t>Oldest to youngest:  D,H,A,C,G,F,I,B,E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705" t="38711" r="25568" b="7392"/>
          <a:stretch/>
        </p:blipFill>
        <p:spPr>
          <a:xfrm>
            <a:off x="2095500" y="304800"/>
            <a:ext cx="7745768" cy="4917948"/>
          </a:xfrm>
          <a:prstGeom prst="rect">
            <a:avLst/>
          </a:prstGeom>
        </p:spPr>
      </p:pic>
    </p:spTree>
    <p:extLst>
      <p:ext uri="{BB962C8B-B14F-4D97-AF65-F5344CB8AC3E}">
        <p14:creationId xmlns:p14="http://schemas.microsoft.com/office/powerpoint/2010/main" val="3645966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880" r="25738" b="38345"/>
          <a:stretch/>
        </p:blipFill>
        <p:spPr>
          <a:xfrm>
            <a:off x="1534332" y="310431"/>
            <a:ext cx="8214102" cy="5885117"/>
          </a:xfrm>
          <a:prstGeom prst="rect">
            <a:avLst/>
          </a:prstGeom>
        </p:spPr>
      </p:pic>
    </p:spTree>
    <p:extLst>
      <p:ext uri="{BB962C8B-B14F-4D97-AF65-F5344CB8AC3E}">
        <p14:creationId xmlns:p14="http://schemas.microsoft.com/office/powerpoint/2010/main" val="1066444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68290"/>
            <a:ext cx="9418320" cy="423949"/>
          </a:xfrm>
        </p:spPr>
        <p:txBody>
          <a:bodyPr/>
          <a:lstStyle/>
          <a:p>
            <a:r>
              <a:rPr lang="en-US" dirty="0" smtClean="0"/>
              <a:t> Oldest to youngest:  O,H,B.L.J,A,F,M,D,G,N,E,I,C,K</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661" r="22502" b="36701"/>
          <a:stretch/>
        </p:blipFill>
        <p:spPr>
          <a:xfrm>
            <a:off x="1009401" y="310430"/>
            <a:ext cx="7855629" cy="4918845"/>
          </a:xfrm>
          <a:prstGeom prst="rect">
            <a:avLst/>
          </a:prstGeom>
        </p:spPr>
      </p:pic>
    </p:spTree>
    <p:extLst>
      <p:ext uri="{BB962C8B-B14F-4D97-AF65-F5344CB8AC3E}">
        <p14:creationId xmlns:p14="http://schemas.microsoft.com/office/powerpoint/2010/main" val="89564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Now here you go!!</a:t>
            </a:r>
            <a:endParaRPr lang="en-US" dirty="0"/>
          </a:p>
        </p:txBody>
      </p:sp>
      <p:sp>
        <p:nvSpPr>
          <p:cNvPr id="4" name="Subtitle 2"/>
          <p:cNvSpPr>
            <a:spLocks noGrp="1"/>
          </p:cNvSpPr>
          <p:nvPr>
            <p:ph type="subTitle" idx="1"/>
          </p:nvPr>
        </p:nvSpPr>
        <p:spPr>
          <a:xfrm>
            <a:off x="713232" y="4898136"/>
            <a:ext cx="11308080" cy="1691640"/>
          </a:xfrm>
        </p:spPr>
        <p:txBody>
          <a:bodyPr/>
          <a:lstStyle/>
          <a:p>
            <a:r>
              <a:rPr lang="en-US" sz="2400" dirty="0">
                <a:solidFill>
                  <a:srgbClr val="C00000"/>
                </a:solidFill>
              </a:rPr>
              <a:t>http://www.sciencecourseware.org/VirtualDating/files/1.0_ClocksInRocks.html</a:t>
            </a:r>
          </a:p>
          <a:p>
            <a:endParaRPr lang="en-US" dirty="0"/>
          </a:p>
        </p:txBody>
      </p:sp>
    </p:spTree>
    <p:extLst>
      <p:ext uri="{BB962C8B-B14F-4D97-AF65-F5344CB8AC3E}">
        <p14:creationId xmlns:p14="http://schemas.microsoft.com/office/powerpoint/2010/main" val="261498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1426539" y="393736"/>
            <a:ext cx="1558043" cy="596596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1682170" y="948006"/>
            <a:ext cx="523390" cy="48574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931784" y="95013"/>
            <a:ext cx="6387873" cy="6264691"/>
          </a:xfrm>
          <a:prstGeom prst="rect">
            <a:avLst/>
          </a:prstGeom>
        </p:spPr>
      </p:pic>
    </p:spTree>
    <p:extLst>
      <p:ext uri="{BB962C8B-B14F-4D97-AF65-F5344CB8AC3E}">
        <p14:creationId xmlns:p14="http://schemas.microsoft.com/office/powerpoint/2010/main" val="285481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1426539" y="393736"/>
            <a:ext cx="1558043" cy="596596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1682170" y="948006"/>
            <a:ext cx="523390" cy="48574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7" name="Content Placeholder 2066"/>
          <p:cNvPicPr>
            <a:picLocks noGrp="1" noChangeAspect="1"/>
          </p:cNvPicPr>
          <p:nvPr>
            <p:ph sz="half" idx="2"/>
          </p:nvPr>
        </p:nvPicPr>
        <p:blipFill>
          <a:blip r:embed="rId2"/>
          <a:stretch>
            <a:fillRect/>
          </a:stretch>
        </p:blipFill>
        <p:spPr>
          <a:xfrm>
            <a:off x="3079820" y="393735"/>
            <a:ext cx="8170783" cy="5965968"/>
          </a:xfrm>
          <a:prstGeom prst="rect">
            <a:avLst/>
          </a:prstGeom>
        </p:spPr>
      </p:pic>
    </p:spTree>
    <p:extLst>
      <p:ext uri="{BB962C8B-B14F-4D97-AF65-F5344CB8AC3E}">
        <p14:creationId xmlns:p14="http://schemas.microsoft.com/office/powerpoint/2010/main" val="320678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8345936" y="320634"/>
            <a:ext cx="2413108" cy="5890161"/>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8569193" y="902526"/>
            <a:ext cx="432304" cy="48455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sz="half" idx="1"/>
          </p:nvPr>
        </p:nvPicPr>
        <p:blipFill>
          <a:blip r:embed="rId2"/>
          <a:stretch>
            <a:fillRect/>
          </a:stretch>
        </p:blipFill>
        <p:spPr>
          <a:xfrm>
            <a:off x="1357471" y="320634"/>
            <a:ext cx="5989932" cy="5584072"/>
          </a:xfrm>
          <a:prstGeom prst="rect">
            <a:avLst/>
          </a:prstGeom>
        </p:spPr>
      </p:pic>
    </p:spTree>
    <p:extLst>
      <p:ext uri="{BB962C8B-B14F-4D97-AF65-F5344CB8AC3E}">
        <p14:creationId xmlns:p14="http://schemas.microsoft.com/office/powerpoint/2010/main" val="325406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8345936" y="320634"/>
            <a:ext cx="2413108" cy="5890161"/>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8569193" y="902526"/>
            <a:ext cx="432304" cy="48455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sz="half" idx="1"/>
          </p:nvPr>
        </p:nvPicPr>
        <p:blipFill>
          <a:blip r:embed="rId2"/>
          <a:stretch>
            <a:fillRect/>
          </a:stretch>
        </p:blipFill>
        <p:spPr>
          <a:xfrm>
            <a:off x="631386" y="581280"/>
            <a:ext cx="7714550" cy="6140153"/>
          </a:xfrm>
          <a:prstGeom prst="rect">
            <a:avLst/>
          </a:prstGeom>
        </p:spPr>
      </p:pic>
    </p:spTree>
    <p:extLst>
      <p:ext uri="{BB962C8B-B14F-4D97-AF65-F5344CB8AC3E}">
        <p14:creationId xmlns:p14="http://schemas.microsoft.com/office/powerpoint/2010/main" val="77640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332510"/>
            <a:ext cx="1558043" cy="609844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558139" y="820376"/>
            <a:ext cx="391885" cy="51227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91096" y="177586"/>
            <a:ext cx="6655635" cy="6253372"/>
          </a:xfrm>
          <a:prstGeom prst="rect">
            <a:avLst/>
          </a:prstGeom>
        </p:spPr>
      </p:pic>
    </p:spTree>
    <p:extLst>
      <p:ext uri="{BB962C8B-B14F-4D97-AF65-F5344CB8AC3E}">
        <p14:creationId xmlns:p14="http://schemas.microsoft.com/office/powerpoint/2010/main" val="78005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67905" y="332510"/>
            <a:ext cx="1558043" cy="609844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t>Youngest</a:t>
            </a:r>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r>
              <a:rPr lang="en-US" dirty="0" smtClean="0"/>
              <a:t>Oldest</a:t>
            </a:r>
          </a:p>
          <a:p>
            <a:endParaRPr lang="en-US" dirty="0" smtClean="0"/>
          </a:p>
          <a:p>
            <a:endParaRPr lang="en-US" dirty="0"/>
          </a:p>
        </p:txBody>
      </p:sp>
      <p:sp>
        <p:nvSpPr>
          <p:cNvPr id="8" name="Up-Down Arrow 7"/>
          <p:cNvSpPr/>
          <p:nvPr/>
        </p:nvSpPr>
        <p:spPr>
          <a:xfrm flipH="1">
            <a:off x="558139" y="820376"/>
            <a:ext cx="391885" cy="51227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1517939" y="190983"/>
            <a:ext cx="9046335" cy="5295416"/>
          </a:xfrm>
          <a:prstGeom prst="rect">
            <a:avLst/>
          </a:prstGeom>
        </p:spPr>
      </p:pic>
    </p:spTree>
    <p:extLst>
      <p:ext uri="{BB962C8B-B14F-4D97-AF65-F5344CB8AC3E}">
        <p14:creationId xmlns:p14="http://schemas.microsoft.com/office/powerpoint/2010/main" val="141726287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350</TotalTime>
  <Words>239</Words>
  <Application>Microsoft Office PowerPoint</Application>
  <PresentationFormat>Widescreen</PresentationFormat>
  <Paragraphs>352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Aharoni</vt:lpstr>
      <vt:lpstr>Arial</vt:lpstr>
      <vt:lpstr>Century Schoolbook</vt:lpstr>
      <vt:lpstr>Wingdings 2</vt:lpstr>
      <vt:lpstr>View</vt:lpstr>
      <vt:lpstr>History of Earth  MS-ESS1-4. Construct a scientific explanation based on evidence from rock strata for how the geologic time scale is used to organize Earth’s 4.6-billion-year-old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ready for a challenge?   Try this one!</vt:lpstr>
      <vt:lpstr>NOW CHALLENGE YOUR LAB PARTNERS.  </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Now here you go!!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Earth  MS-ESS1-4. Construct a scientific explanation based on evidence from rock strata for how the geologic time scale is used to organize Earth’s 4.6-billion-year-old history.</dc:title>
  <dc:creator>Jacob Mork</dc:creator>
  <cp:lastModifiedBy>Heather Mork</cp:lastModifiedBy>
  <cp:revision>28</cp:revision>
  <dcterms:created xsi:type="dcterms:W3CDTF">2014-12-11T01:05:23Z</dcterms:created>
  <dcterms:modified xsi:type="dcterms:W3CDTF">2016-12-14T14:15:06Z</dcterms:modified>
</cp:coreProperties>
</file>