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71" r:id="rId5"/>
    <p:sldId id="272" r:id="rId6"/>
    <p:sldId id="259" r:id="rId7"/>
    <p:sldId id="260" r:id="rId8"/>
    <p:sldId id="262" r:id="rId9"/>
    <p:sldId id="263" r:id="rId10"/>
    <p:sldId id="264" r:id="rId11"/>
    <p:sldId id="268" r:id="rId12"/>
    <p:sldId id="265" r:id="rId13"/>
    <p:sldId id="269" r:id="rId14"/>
    <p:sldId id="266" r:id="rId15"/>
    <p:sldId id="270"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6F09831-54B2-4DD3-958F-5EC943E308C8}" type="slidenum">
              <a:rPr lang="en-US" altLang="en-US" smtClean="0"/>
              <a:pPr>
                <a:defRPr/>
              </a:pPr>
              <a:t>‹#›</a:t>
            </a:fld>
            <a:endParaRPr lang="en-US" altLang="en-US"/>
          </a:p>
        </p:txBody>
      </p:sp>
    </p:spTree>
    <p:extLst>
      <p:ext uri="{BB962C8B-B14F-4D97-AF65-F5344CB8AC3E}">
        <p14:creationId xmlns:p14="http://schemas.microsoft.com/office/powerpoint/2010/main" val="38973667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1776249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14555337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189222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9511866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ltLang="en-US"/>
          </a:p>
        </p:txBody>
      </p:sp>
      <p:sp>
        <p:nvSpPr>
          <p:cNvPr id="4"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3981081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ltLang="en-US"/>
          </a:p>
        </p:txBody>
      </p:sp>
      <p:sp>
        <p:nvSpPr>
          <p:cNvPr id="4"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2840649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42CEB18-57F2-4461-9390-0883C6A0403E}" type="slidenum">
              <a:rPr lang="en-US" altLang="en-US" smtClean="0"/>
              <a:pPr>
                <a:defRPr/>
              </a:pPr>
              <a:t>‹#›</a:t>
            </a:fld>
            <a:endParaRPr lang="en-US" altLang="en-US"/>
          </a:p>
        </p:txBody>
      </p:sp>
    </p:spTree>
    <p:extLst>
      <p:ext uri="{BB962C8B-B14F-4D97-AF65-F5344CB8AC3E}">
        <p14:creationId xmlns:p14="http://schemas.microsoft.com/office/powerpoint/2010/main" val="2366563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D3BA0A01-049E-4E44-ABAD-04E8B43B1E4B}" type="slidenum">
              <a:rPr lang="en-US" altLang="en-US" smtClean="0"/>
              <a:pPr>
                <a:defRPr/>
              </a:pPr>
              <a:t>‹#›</a:t>
            </a:fld>
            <a:endParaRPr lang="en-US" altLang="en-US"/>
          </a:p>
        </p:txBody>
      </p:sp>
    </p:spTree>
    <p:extLst>
      <p:ext uri="{BB962C8B-B14F-4D97-AF65-F5344CB8AC3E}">
        <p14:creationId xmlns:p14="http://schemas.microsoft.com/office/powerpoint/2010/main" val="10921696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E5788FF-1BED-4E88-AC77-7DDBB6B5D2C8}" type="slidenum">
              <a:rPr lang="en-US" altLang="en-US" smtClean="0"/>
              <a:pPr>
                <a:defRPr/>
              </a:pPr>
              <a:t>‹#›</a:t>
            </a:fld>
            <a:endParaRPr lang="en-US" altLang="en-US"/>
          </a:p>
        </p:txBody>
      </p:sp>
    </p:spTree>
    <p:extLst>
      <p:ext uri="{BB962C8B-B14F-4D97-AF65-F5344CB8AC3E}">
        <p14:creationId xmlns:p14="http://schemas.microsoft.com/office/powerpoint/2010/main" val="27248834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4C51B37-54D3-40BF-BDE9-8E1B2AB0A795}" type="slidenum">
              <a:rPr lang="en-US" altLang="en-US" smtClean="0"/>
              <a:pPr>
                <a:defRPr/>
              </a:pPr>
              <a:t>‹#›</a:t>
            </a:fld>
            <a:endParaRPr lang="en-US" altLang="en-US"/>
          </a:p>
        </p:txBody>
      </p:sp>
    </p:spTree>
    <p:extLst>
      <p:ext uri="{BB962C8B-B14F-4D97-AF65-F5344CB8AC3E}">
        <p14:creationId xmlns:p14="http://schemas.microsoft.com/office/powerpoint/2010/main" val="18132302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342800B-A6EE-4E14-B08B-E33577171769}" type="slidenum">
              <a:rPr lang="en-US" altLang="en-US" smtClean="0"/>
              <a:pPr>
                <a:defRPr/>
              </a:pPr>
              <a:t>‹#›</a:t>
            </a:fld>
            <a:endParaRPr lang="en-US" altLang="en-US"/>
          </a:p>
        </p:txBody>
      </p:sp>
    </p:spTree>
    <p:extLst>
      <p:ext uri="{BB962C8B-B14F-4D97-AF65-F5344CB8AC3E}">
        <p14:creationId xmlns:p14="http://schemas.microsoft.com/office/powerpoint/2010/main" val="2513902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AB64AE1-28C0-4E0E-946C-4D026770F88C}" type="slidenum">
              <a:rPr lang="en-US" altLang="en-US" smtClean="0"/>
              <a:pPr>
                <a:defRPr/>
              </a:pPr>
              <a:t>‹#›</a:t>
            </a:fld>
            <a:endParaRPr lang="en-US" altLang="en-US"/>
          </a:p>
        </p:txBody>
      </p:sp>
    </p:spTree>
    <p:extLst>
      <p:ext uri="{BB962C8B-B14F-4D97-AF65-F5344CB8AC3E}">
        <p14:creationId xmlns:p14="http://schemas.microsoft.com/office/powerpoint/2010/main" val="23948803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ltLang="en-US"/>
          </a:p>
        </p:txBody>
      </p:sp>
      <p:sp>
        <p:nvSpPr>
          <p:cNvPr id="5" name="Footer Placeholder 3"/>
          <p:cNvSpPr>
            <a:spLocks noGrp="1"/>
          </p:cNvSpPr>
          <p:nvPr>
            <p:ph type="ftr" sz="quarter" idx="11"/>
          </p:nvPr>
        </p:nvSpPr>
        <p:spPr/>
        <p:txBody>
          <a:bodyPr/>
          <a:lstStyle/>
          <a:p>
            <a:pPr>
              <a:defRPr/>
            </a:pPr>
            <a:endParaRPr lang="en-US" altLang="en-US"/>
          </a:p>
        </p:txBody>
      </p:sp>
      <p:sp>
        <p:nvSpPr>
          <p:cNvPr id="6" name="Slide Number Placeholder 4"/>
          <p:cNvSpPr>
            <a:spLocks noGrp="1"/>
          </p:cNvSpPr>
          <p:nvPr>
            <p:ph type="sldNum" sz="quarter" idx="12"/>
          </p:nvPr>
        </p:nvSpPr>
        <p:spPr/>
        <p:txBody>
          <a:bodyPr/>
          <a:lstStyle/>
          <a:p>
            <a:pPr>
              <a:defRPr/>
            </a:pPr>
            <a:fld id="{B530E3CE-7583-4F83-B2EB-6BE0A0F14FE0}" type="slidenum">
              <a:rPr lang="en-US" altLang="en-US" smtClean="0"/>
              <a:pPr>
                <a:defRPr/>
              </a:pPr>
              <a:t>‹#›</a:t>
            </a:fld>
            <a:endParaRPr lang="en-US" altLang="en-US"/>
          </a:p>
        </p:txBody>
      </p:sp>
    </p:spTree>
    <p:extLst>
      <p:ext uri="{BB962C8B-B14F-4D97-AF65-F5344CB8AC3E}">
        <p14:creationId xmlns:p14="http://schemas.microsoft.com/office/powerpoint/2010/main" val="21534748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ltLang="en-US"/>
          </a:p>
        </p:txBody>
      </p:sp>
      <p:sp>
        <p:nvSpPr>
          <p:cNvPr id="5" name="Footer Placeholder 2"/>
          <p:cNvSpPr>
            <a:spLocks noGrp="1"/>
          </p:cNvSpPr>
          <p:nvPr>
            <p:ph type="ftr" sz="quarter" idx="11"/>
          </p:nvPr>
        </p:nvSpPr>
        <p:spPr/>
        <p:txBody>
          <a:bodyPr/>
          <a:lstStyle/>
          <a:p>
            <a:pPr>
              <a:defRPr/>
            </a:pPr>
            <a:endParaRPr lang="en-US" altLang="en-US"/>
          </a:p>
        </p:txBody>
      </p:sp>
      <p:sp>
        <p:nvSpPr>
          <p:cNvPr id="6" name="Slide Number Placeholder 3"/>
          <p:cNvSpPr>
            <a:spLocks noGrp="1"/>
          </p:cNvSpPr>
          <p:nvPr>
            <p:ph type="sldNum" sz="quarter" idx="12"/>
          </p:nvPr>
        </p:nvSpPr>
        <p:spPr/>
        <p:txBody>
          <a:bodyPr/>
          <a:lstStyle/>
          <a:p>
            <a:pPr>
              <a:defRPr/>
            </a:pPr>
            <a:fld id="{009AEEF0-50CF-47A3-A52D-14685B3B379A}" type="slidenum">
              <a:rPr lang="en-US" altLang="en-US" smtClean="0"/>
              <a:pPr>
                <a:defRPr/>
              </a:pPr>
              <a:t>‹#›</a:t>
            </a:fld>
            <a:endParaRPr lang="en-US" altLang="en-US"/>
          </a:p>
        </p:txBody>
      </p:sp>
    </p:spTree>
    <p:extLst>
      <p:ext uri="{BB962C8B-B14F-4D97-AF65-F5344CB8AC3E}">
        <p14:creationId xmlns:p14="http://schemas.microsoft.com/office/powerpoint/2010/main" val="3038343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endParaRPr lang="en-US" altLang="en-US"/>
          </a:p>
        </p:txBody>
      </p:sp>
      <p:sp>
        <p:nvSpPr>
          <p:cNvPr id="5" name="Footer Placeholder 5"/>
          <p:cNvSpPr>
            <a:spLocks noGrp="1"/>
          </p:cNvSpPr>
          <p:nvPr>
            <p:ph type="ftr" sz="quarter" idx="11"/>
          </p:nvPr>
        </p:nvSpPr>
        <p:spPr/>
        <p:txBody>
          <a:bodyPr/>
          <a:lstStyle/>
          <a:p>
            <a:pPr>
              <a:defRPr/>
            </a:pPr>
            <a:endParaRPr lang="en-US" altLang="en-US"/>
          </a:p>
        </p:txBody>
      </p:sp>
      <p:sp>
        <p:nvSpPr>
          <p:cNvPr id="6" name="Slide Number Placeholder 6"/>
          <p:cNvSpPr>
            <a:spLocks noGrp="1"/>
          </p:cNvSpPr>
          <p:nvPr>
            <p:ph type="sldNum" sz="quarter" idx="12"/>
          </p:nvPr>
        </p:nvSpPr>
        <p:spPr/>
        <p:txBody>
          <a:bodyPr/>
          <a:lstStyle/>
          <a:p>
            <a:pPr>
              <a:defRPr/>
            </a:pPr>
            <a:fld id="{06E79524-BB38-4BF3-A20A-A73A387454F9}" type="slidenum">
              <a:rPr lang="en-US" altLang="en-US" smtClean="0"/>
              <a:pPr>
                <a:defRPr/>
              </a:pPr>
              <a:t>‹#›</a:t>
            </a:fld>
            <a:endParaRPr lang="en-US" altLang="en-US"/>
          </a:p>
        </p:txBody>
      </p:sp>
    </p:spTree>
    <p:extLst>
      <p:ext uri="{BB962C8B-B14F-4D97-AF65-F5344CB8AC3E}">
        <p14:creationId xmlns:p14="http://schemas.microsoft.com/office/powerpoint/2010/main" val="1398684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2D00D52-45C4-415C-8FE0-8412F38F7771}" type="slidenum">
              <a:rPr lang="en-US" altLang="en-US" smtClean="0"/>
              <a:pPr>
                <a:defRPr/>
              </a:pPr>
              <a:t>‹#›</a:t>
            </a:fld>
            <a:endParaRPr lang="en-US" altLang="en-US"/>
          </a:p>
        </p:txBody>
      </p:sp>
    </p:spTree>
    <p:extLst>
      <p:ext uri="{BB962C8B-B14F-4D97-AF65-F5344CB8AC3E}">
        <p14:creationId xmlns:p14="http://schemas.microsoft.com/office/powerpoint/2010/main" val="2342481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A2EE89E0-8544-4AE7-93AB-8C2CFF62BD00}" type="slidenum">
              <a:rPr lang="en-US" altLang="en-US" smtClean="0"/>
              <a:pPr>
                <a:defRPr/>
              </a:pPr>
              <a:t>‹#›</a:t>
            </a:fld>
            <a:endParaRPr lang="en-US" altLang="en-US"/>
          </a:p>
        </p:txBody>
      </p:sp>
    </p:spTree>
    <p:extLst>
      <p:ext uri="{BB962C8B-B14F-4D97-AF65-F5344CB8AC3E}">
        <p14:creationId xmlns:p14="http://schemas.microsoft.com/office/powerpoint/2010/main" val="419267643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133600"/>
            <a:ext cx="7772400" cy="1470025"/>
          </a:xfrm>
        </p:spPr>
        <p:txBody>
          <a:bodyPr anchor="ctr"/>
          <a:lstStyle/>
          <a:p>
            <a:pPr algn="l" eaLnBrk="1" hangingPunct="1"/>
            <a:r>
              <a:rPr lang="en-US" altLang="en-US" b="1" smtClean="0">
                <a:solidFill>
                  <a:srgbClr val="FF0000"/>
                </a:solidFill>
              </a:rPr>
              <a:t>Theme</a:t>
            </a:r>
          </a:p>
        </p:txBody>
      </p:sp>
      <p:sp>
        <p:nvSpPr>
          <p:cNvPr id="2051" name="Rectangle 3"/>
          <p:cNvSpPr>
            <a:spLocks noGrp="1" noChangeArrowheads="1"/>
          </p:cNvSpPr>
          <p:nvPr>
            <p:ph type="subTitle" idx="1"/>
          </p:nvPr>
        </p:nvSpPr>
        <p:spPr>
          <a:xfrm>
            <a:off x="914400" y="3733800"/>
            <a:ext cx="6400800" cy="1752600"/>
          </a:xfrm>
        </p:spPr>
        <p:txBody>
          <a:bodyPr/>
          <a:lstStyle/>
          <a:p>
            <a:pPr algn="l" eaLnBrk="1" hangingPunct="1"/>
            <a:r>
              <a:rPr lang="en-US" altLang="en-US" sz="3200" b="1" dirty="0" smtClean="0"/>
              <a:t>The Search for </a:t>
            </a:r>
            <a:r>
              <a:rPr lang="en-US" altLang="en-US" sz="3200" b="1" dirty="0" smtClean="0">
                <a:solidFill>
                  <a:schemeClr val="tx1"/>
                </a:solidFill>
              </a:rPr>
              <a:t>Meaning</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228600"/>
            <a:ext cx="8686800" cy="6629400"/>
          </a:xfrm>
        </p:spPr>
        <p:txBody>
          <a:bodyPr>
            <a:normAutofit lnSpcReduction="10000"/>
          </a:bodyPr>
          <a:lstStyle/>
          <a:p>
            <a:pPr eaLnBrk="1" hangingPunct="1">
              <a:lnSpc>
                <a:spcPct val="80000"/>
              </a:lnSpc>
              <a:buFontTx/>
              <a:buNone/>
            </a:pPr>
            <a:r>
              <a:rPr lang="en-US" altLang="en-US" sz="2800" dirty="0" smtClean="0"/>
              <a:t>			Kelly had a job at the movie theater, but it didn't pay very much and she was sick of working there. Nonetheless, the work was steady and she needed all of the money that she could get.  To her delight, Kelly got an interview at a big office downtown for a job that paid much more.  The interview went very well and the bosses all but offered her a position.  They said that she would fit the role well and they promised that they would call her back within two weeks. Kelly couldn't wait to quit her job at the movie theater. As soon as she got back she put in her two week notice. She spent the next two weeks bragging to her coworkers about her new high-paying job in the big city.  Yet, two weeks passed and she received no phone call.  When Kelly decided to follow up on her interview, she learned that the bosses had chosen a different candidate.  Kelly was crushed.</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altLang="en-US" b="1" i="1" u="sng" dirty="0" smtClean="0">
                <a:solidFill>
                  <a:srgbClr val="C0C0C0"/>
                </a:solidFill>
              </a:rPr>
              <a:t>Example</a:t>
            </a:r>
            <a:r>
              <a:rPr lang="en-US" altLang="en-US" b="1" i="1" u="sng" dirty="0" smtClean="0"/>
              <a:t> </a:t>
            </a:r>
            <a:r>
              <a:rPr lang="en-US" altLang="en-US" b="1" i="1" u="sng" dirty="0" smtClean="0">
                <a:solidFill>
                  <a:srgbClr val="FF0000"/>
                </a:solidFill>
              </a:rPr>
              <a:t>Answers</a:t>
            </a:r>
          </a:p>
        </p:txBody>
      </p:sp>
      <p:sp>
        <p:nvSpPr>
          <p:cNvPr id="12291" name="Rectangle 3"/>
          <p:cNvSpPr>
            <a:spLocks noGrp="1" noChangeArrowheads="1"/>
          </p:cNvSpPr>
          <p:nvPr>
            <p:ph idx="1"/>
          </p:nvPr>
        </p:nvSpPr>
        <p:spPr>
          <a:xfrm>
            <a:off x="457200" y="1371600"/>
            <a:ext cx="8229600" cy="5257800"/>
          </a:xfrm>
        </p:spPr>
        <p:txBody>
          <a:bodyPr>
            <a:normAutofit lnSpcReduction="10000"/>
          </a:bodyPr>
          <a:lstStyle/>
          <a:p>
            <a:pPr eaLnBrk="1" hangingPunct="1"/>
            <a:r>
              <a:rPr lang="en-US" altLang="en-US" sz="2800" dirty="0" smtClean="0"/>
              <a:t>Don't count your chickens before they hatch.</a:t>
            </a:r>
          </a:p>
          <a:p>
            <a:pPr eaLnBrk="1" hangingPunct="1"/>
            <a:r>
              <a:rPr lang="en-US" altLang="en-US" sz="2800" dirty="0" smtClean="0"/>
              <a:t>Nothing is a sure thing before it happens.</a:t>
            </a:r>
          </a:p>
          <a:p>
            <a:pPr eaLnBrk="1" hangingPunct="1">
              <a:buFontTx/>
              <a:buNone/>
            </a:pPr>
            <a:endParaRPr lang="en-US" altLang="en-US" sz="1000" dirty="0" smtClean="0"/>
          </a:p>
          <a:p>
            <a:pPr eaLnBrk="1" hangingPunct="1">
              <a:buFontTx/>
              <a:buNone/>
            </a:pPr>
            <a:r>
              <a:rPr lang="en-US" altLang="en-US" sz="2800" b="1" dirty="0" smtClean="0"/>
              <a:t>Answer Explanation: </a:t>
            </a:r>
            <a:r>
              <a:rPr lang="en-US" altLang="en-US" sz="2800" dirty="0" smtClean="0"/>
              <a:t>Kelly conducts herself at her old job as though she had been hired at the new job.  She should have waited until she received the job offer before she quit her old job; furthermore, when she quit her old job, she should have done so in a respectful way, without bragging to her coworkers.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52400" y="152400"/>
            <a:ext cx="8915400" cy="6477000"/>
          </a:xfrm>
        </p:spPr>
        <p:txBody>
          <a:bodyPr>
            <a:normAutofit fontScale="92500"/>
          </a:bodyPr>
          <a:lstStyle/>
          <a:p>
            <a:pPr marL="0" indent="0" eaLnBrk="1" hangingPunct="1">
              <a:buFontTx/>
              <a:buNone/>
            </a:pPr>
            <a:r>
              <a:rPr lang="en-US" altLang="en-US" sz="2500" dirty="0" smtClean="0"/>
              <a:t>	While most of his peers enjoyed high school, David did not. "I can't wait to get to college and really start my life," he'd often tell himself.  When David got to college, he found out that it wasn’t much different from high school.  "I can't wait to graduate and get a job so that I can really get started on my life," David would tell himself.  When he graduated from college and found a job, David realized that he did not really like working that much.  "I hate slaving away at work.  I can't wait until my retirement.  That's when my life is really going to begin," David told himself.  He worked away his days and nights, enjoying them very little and always thinking about how things would be better when he retired.  When he finally retired, he found that he was in too much pain to do the things that he had planned on doing earlier in life.  Having nothing else to look forward to in life, David spent his final days on a bench in the sun, thinking about how much happier he would be in heaven.</a:t>
            </a:r>
          </a:p>
          <a:p>
            <a:pPr marL="0" indent="0" eaLnBrk="1" hangingPunct="1">
              <a:buFontTx/>
              <a:buNone/>
            </a:pPr>
            <a:endParaRPr lang="en-US" altLang="en-US" sz="2500"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52400"/>
            <a:ext cx="8229600" cy="1143000"/>
          </a:xfrm>
        </p:spPr>
        <p:txBody>
          <a:bodyPr/>
          <a:lstStyle/>
          <a:p>
            <a:pPr algn="l" eaLnBrk="1" hangingPunct="1"/>
            <a:r>
              <a:rPr lang="en-US" altLang="en-US" b="1" i="1" u="sng" dirty="0" smtClean="0">
                <a:solidFill>
                  <a:srgbClr val="C0C0C0"/>
                </a:solidFill>
              </a:rPr>
              <a:t>Example</a:t>
            </a:r>
            <a:r>
              <a:rPr lang="en-US" altLang="en-US" b="1" i="1" u="sng" dirty="0" smtClean="0"/>
              <a:t> </a:t>
            </a:r>
            <a:r>
              <a:rPr lang="en-US" altLang="en-US" b="1" i="1" u="sng" dirty="0" smtClean="0">
                <a:solidFill>
                  <a:srgbClr val="FF0000"/>
                </a:solidFill>
              </a:rPr>
              <a:t>Answers</a:t>
            </a:r>
          </a:p>
        </p:txBody>
      </p:sp>
      <p:sp>
        <p:nvSpPr>
          <p:cNvPr id="14339" name="Rectangle 3"/>
          <p:cNvSpPr>
            <a:spLocks noGrp="1" noChangeArrowheads="1"/>
          </p:cNvSpPr>
          <p:nvPr>
            <p:ph idx="1"/>
          </p:nvPr>
        </p:nvSpPr>
        <p:spPr>
          <a:xfrm>
            <a:off x="457200" y="1182806"/>
            <a:ext cx="8229600" cy="4267200"/>
          </a:xfrm>
        </p:spPr>
        <p:txBody>
          <a:bodyPr>
            <a:normAutofit lnSpcReduction="10000"/>
          </a:bodyPr>
          <a:lstStyle/>
          <a:p>
            <a:pPr eaLnBrk="1" hangingPunct="1"/>
            <a:r>
              <a:rPr lang="en-US" altLang="en-US" dirty="0" smtClean="0"/>
              <a:t>Plan for the future but live in the present.</a:t>
            </a:r>
          </a:p>
          <a:p>
            <a:pPr eaLnBrk="1" hangingPunct="1"/>
            <a:r>
              <a:rPr lang="en-US" altLang="en-US" dirty="0" smtClean="0"/>
              <a:t>Life is what happens while you are waiting for things to happen.</a:t>
            </a:r>
          </a:p>
          <a:p>
            <a:pPr eaLnBrk="1" hangingPunct="1"/>
            <a:r>
              <a:rPr lang="en-US" altLang="en-US" dirty="0" smtClean="0"/>
              <a:t>You have to stop and smell the roses.</a:t>
            </a:r>
          </a:p>
          <a:p>
            <a:pPr eaLnBrk="1" hangingPunct="1">
              <a:buFontTx/>
              <a:buNone/>
            </a:pPr>
            <a:r>
              <a:rPr lang="en-US" altLang="en-US" sz="2800" dirty="0" smtClean="0"/>
              <a:t/>
            </a:r>
            <a:br>
              <a:rPr lang="en-US" altLang="en-US" sz="2800" dirty="0" smtClean="0"/>
            </a:br>
            <a:r>
              <a:rPr lang="en-US" altLang="en-US" sz="2800" b="1" dirty="0" smtClean="0"/>
              <a:t>Answer Explanation: </a:t>
            </a:r>
            <a:r>
              <a:rPr lang="en-US" altLang="en-US" sz="2800" dirty="0" smtClean="0"/>
              <a:t>David spends his whole life waiting for the next stage of life.  Consequently, he does not take the time to enjoy and appreciate his life while it is happening.  Sadly, he never realizes how much he has missed.</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0" y="304800"/>
            <a:ext cx="8839200" cy="6553200"/>
          </a:xfrm>
        </p:spPr>
        <p:txBody>
          <a:bodyPr>
            <a:normAutofit lnSpcReduction="10000"/>
          </a:bodyPr>
          <a:lstStyle/>
          <a:p>
            <a:pPr eaLnBrk="1" hangingPunct="1">
              <a:lnSpc>
                <a:spcPct val="80000"/>
              </a:lnSpc>
              <a:buFontTx/>
              <a:buNone/>
            </a:pPr>
            <a:r>
              <a:rPr lang="en-US" altLang="en-US" sz="2700" dirty="0" smtClean="0"/>
              <a:t>			When she wasn't going to school or doing homework, Sharon spent most of her time drawing.  She drew elaborate manga inspired scenes of heroic warriors and beautiful princesses.  She drew detailed landscapes dotted with colorful monsters and menacing villains, but she never shared her work with anyone. Time passed and Sharon continued to develop as an artist. She had mastered the skills of shadowing and texturing her artwork and she graduated from high school. Too afraid to share her work with others, Sharon pursued a college degree in business rather than art, but she continued to passionately work on her artistry when she was alone.  More time passed and now Sharon was managing a department at a large corporation. She didn't really like her job, but she was comfortable doing it.  By now, Sharon had pretty much given up on creating her own art, but she still appreciated the art of others.</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altLang="en-US" b="1" i="1" u="sng" dirty="0" smtClean="0">
                <a:solidFill>
                  <a:srgbClr val="C0C0C0"/>
                </a:solidFill>
              </a:rPr>
              <a:t>Example</a:t>
            </a:r>
            <a:r>
              <a:rPr lang="en-US" altLang="en-US" b="1" i="1" u="sng" dirty="0" smtClean="0"/>
              <a:t> </a:t>
            </a:r>
            <a:r>
              <a:rPr lang="en-US" altLang="en-US" b="1" i="1" u="sng" dirty="0" smtClean="0">
                <a:solidFill>
                  <a:srgbClr val="FF0000"/>
                </a:solidFill>
              </a:rPr>
              <a:t>Answers</a:t>
            </a:r>
          </a:p>
        </p:txBody>
      </p:sp>
      <p:sp>
        <p:nvSpPr>
          <p:cNvPr id="16387" name="Rectangle 3"/>
          <p:cNvSpPr>
            <a:spLocks noGrp="1" noChangeArrowheads="1"/>
          </p:cNvSpPr>
          <p:nvPr>
            <p:ph idx="1"/>
          </p:nvPr>
        </p:nvSpPr>
        <p:spPr>
          <a:xfrm>
            <a:off x="228600" y="1417638"/>
            <a:ext cx="8686800" cy="4708525"/>
          </a:xfrm>
        </p:spPr>
        <p:txBody>
          <a:bodyPr>
            <a:normAutofit lnSpcReduction="10000"/>
          </a:bodyPr>
          <a:lstStyle/>
          <a:p>
            <a:pPr eaLnBrk="1" hangingPunct="1"/>
            <a:r>
              <a:rPr lang="en-US" altLang="en-US" sz="2800" dirty="0" smtClean="0"/>
              <a:t>You will never make a shot that you don't take.</a:t>
            </a:r>
          </a:p>
          <a:p>
            <a:pPr eaLnBrk="1" hangingPunct="1"/>
            <a:r>
              <a:rPr lang="en-US" altLang="en-US" sz="2800" dirty="0" smtClean="0"/>
              <a:t>You have to take a risk to receive a reward. </a:t>
            </a:r>
            <a:br>
              <a:rPr lang="en-US" altLang="en-US" sz="2800" dirty="0" smtClean="0"/>
            </a:br>
            <a:endParaRPr lang="en-US" altLang="en-US" sz="2800" dirty="0" smtClean="0"/>
          </a:p>
          <a:p>
            <a:pPr eaLnBrk="1" hangingPunct="1">
              <a:buFontTx/>
              <a:buNone/>
            </a:pPr>
            <a:r>
              <a:rPr lang="en-US" altLang="en-US" sz="2800" b="1" dirty="0" smtClean="0"/>
              <a:t>Answer Explanation: </a:t>
            </a:r>
            <a:r>
              <a:rPr lang="en-US" altLang="en-US" sz="2800" dirty="0" smtClean="0"/>
              <a:t>Sharon seems to be a natural born artist who might have a promising and fulfilling career in art, but she chose a different route because she was afraid to expose her work to criticism.  She may be comfortable working in business, but she isn't happy.</a:t>
            </a:r>
            <a:r>
              <a:rPr lang="en-US" altLang="en-US" dirty="0" smtClean="0"/>
              <a:t/>
            </a:r>
            <a:br>
              <a:rPr lang="en-US" altLang="en-US" dirty="0" smtClean="0"/>
            </a:b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altLang="en-US" b="1" i="1" u="sng" dirty="0" smtClean="0"/>
              <a:t>What is a </a:t>
            </a:r>
            <a:r>
              <a:rPr lang="en-US" altLang="en-US" b="1" i="1" u="sng" dirty="0" smtClean="0">
                <a:solidFill>
                  <a:srgbClr val="FF0000"/>
                </a:solidFill>
              </a:rPr>
              <a:t>Theme</a:t>
            </a:r>
            <a:r>
              <a:rPr lang="en-US" altLang="en-US" b="1" i="1" u="sng" dirty="0" smtClean="0"/>
              <a:t>?</a:t>
            </a:r>
          </a:p>
        </p:txBody>
      </p:sp>
      <p:sp>
        <p:nvSpPr>
          <p:cNvPr id="3075" name="Rectangle 3"/>
          <p:cNvSpPr>
            <a:spLocks noGrp="1" noChangeArrowheads="1"/>
          </p:cNvSpPr>
          <p:nvPr>
            <p:ph idx="1"/>
          </p:nvPr>
        </p:nvSpPr>
        <p:spPr>
          <a:xfrm>
            <a:off x="484710" y="1447801"/>
            <a:ext cx="8202090" cy="5181600"/>
          </a:xfrm>
        </p:spPr>
        <p:txBody>
          <a:bodyPr/>
          <a:lstStyle/>
          <a:p>
            <a:pPr eaLnBrk="1" hangingPunct="1">
              <a:buFontTx/>
              <a:buNone/>
            </a:pPr>
            <a:r>
              <a:rPr lang="en-US" altLang="en-US" sz="3200" b="1" dirty="0" smtClean="0">
                <a:solidFill>
                  <a:srgbClr val="FF0000"/>
                </a:solidFill>
              </a:rPr>
              <a:t>Theme</a:t>
            </a:r>
            <a:r>
              <a:rPr lang="en-US" altLang="en-US" sz="3200" b="1" dirty="0" smtClean="0"/>
              <a:t>: </a:t>
            </a:r>
            <a:r>
              <a:rPr lang="en-US" altLang="en-US" sz="3200" dirty="0" smtClean="0"/>
              <a:t>Life lesson, meaning, moral, or message about life or human nature that is communicated by a literary work.</a:t>
            </a:r>
          </a:p>
          <a:p>
            <a:pPr eaLnBrk="1" hangingPunct="1">
              <a:buFontTx/>
              <a:buNone/>
            </a:pPr>
            <a:endParaRPr lang="en-US" altLang="en-US" sz="3200" dirty="0" smtClean="0"/>
          </a:p>
          <a:p>
            <a:pPr eaLnBrk="1" hangingPunct="1">
              <a:buFontTx/>
              <a:buNone/>
            </a:pPr>
            <a:r>
              <a:rPr lang="en-US" altLang="en-US" sz="3200" dirty="0" smtClean="0"/>
              <a:t>In other words…</a:t>
            </a:r>
          </a:p>
          <a:p>
            <a:pPr eaLnBrk="1" hangingPunct="1">
              <a:buFontTx/>
              <a:buNone/>
            </a:pPr>
            <a:r>
              <a:rPr lang="en-US" altLang="en-US" sz="3200" b="1" dirty="0" smtClean="0">
                <a:solidFill>
                  <a:srgbClr val="FF0000"/>
                </a:solidFill>
              </a:rPr>
              <a:t>Theme</a:t>
            </a:r>
            <a:r>
              <a:rPr lang="en-US" altLang="en-US" sz="3200" b="1" dirty="0" smtClean="0"/>
              <a:t> is what the story teaches readers.</a:t>
            </a:r>
          </a:p>
          <a:p>
            <a:pPr eaLnBrk="1" hangingPunct="1">
              <a:buFontTx/>
              <a:buNone/>
            </a:pPr>
            <a:endParaRPr lang="en-US" altLang="en-US" b="1" dirty="0" smtClean="0"/>
          </a:p>
          <a:p>
            <a:pPr eaLnBrk="1" hangingPunct="1">
              <a:buFontTx/>
              <a:buNone/>
            </a:pPr>
            <a:endParaRPr lang="en-US" altLang="en-US" b="1"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99670"/>
            <a:ext cx="7055380" cy="1400530"/>
          </a:xfrm>
        </p:spPr>
        <p:txBody>
          <a:bodyPr/>
          <a:lstStyle/>
          <a:p>
            <a:pPr algn="l" eaLnBrk="1" hangingPunct="1"/>
            <a:r>
              <a:rPr lang="en-US" altLang="en-US" b="1" i="1" u="sng" dirty="0" smtClean="0">
                <a:solidFill>
                  <a:srgbClr val="FF0000"/>
                </a:solidFill>
              </a:rPr>
              <a:t>Themes</a:t>
            </a:r>
          </a:p>
        </p:txBody>
      </p:sp>
      <p:sp>
        <p:nvSpPr>
          <p:cNvPr id="4099" name="Rectangle 3"/>
          <p:cNvSpPr>
            <a:spLocks noGrp="1" noChangeArrowheads="1"/>
          </p:cNvSpPr>
          <p:nvPr>
            <p:ph idx="1"/>
          </p:nvPr>
        </p:nvSpPr>
        <p:spPr>
          <a:xfrm>
            <a:off x="228600" y="1066800"/>
            <a:ext cx="8915400" cy="5486400"/>
          </a:xfrm>
        </p:spPr>
        <p:txBody>
          <a:bodyPr>
            <a:noAutofit/>
          </a:bodyPr>
          <a:lstStyle/>
          <a:p>
            <a:pPr eaLnBrk="1" hangingPunct="1">
              <a:buFontTx/>
              <a:buNone/>
            </a:pPr>
            <a:r>
              <a:rPr lang="en-US" altLang="en-US" sz="2800" dirty="0" smtClean="0"/>
              <a:t>A </a:t>
            </a:r>
            <a:r>
              <a:rPr lang="en-US" altLang="en-US" sz="2800" b="1" dirty="0" smtClean="0">
                <a:solidFill>
                  <a:srgbClr val="FF0000"/>
                </a:solidFill>
              </a:rPr>
              <a:t>theme</a:t>
            </a:r>
            <a:r>
              <a:rPr lang="en-US" altLang="en-US" sz="2800" dirty="0" smtClean="0"/>
              <a:t> is </a:t>
            </a:r>
            <a:r>
              <a:rPr lang="en-US" altLang="en-US" sz="2800" b="1" dirty="0" smtClean="0"/>
              <a:t>not a word</a:t>
            </a:r>
            <a:r>
              <a:rPr lang="en-US" altLang="en-US" sz="2800" dirty="0" smtClean="0"/>
              <a:t>, it is </a:t>
            </a:r>
            <a:r>
              <a:rPr lang="en-US" altLang="en-US" sz="2800" b="1" dirty="0" smtClean="0"/>
              <a:t>a sentence</a:t>
            </a:r>
            <a:r>
              <a:rPr lang="en-US" altLang="en-US" sz="2800" dirty="0" smtClean="0"/>
              <a:t>.</a:t>
            </a:r>
          </a:p>
          <a:p>
            <a:pPr eaLnBrk="1" hangingPunct="1">
              <a:buFontTx/>
              <a:buNone/>
            </a:pPr>
            <a:r>
              <a:rPr lang="en-US" altLang="en-US" sz="2800" dirty="0" smtClean="0"/>
              <a:t>You don’t have to agree with the theme to identify it</a:t>
            </a:r>
            <a:r>
              <a:rPr lang="en-US" altLang="en-US" sz="2800" dirty="0" smtClean="0"/>
              <a:t>.</a:t>
            </a:r>
            <a:endParaRPr lang="en-US" altLang="en-US" sz="2800" dirty="0" smtClean="0"/>
          </a:p>
          <a:p>
            <a:pPr algn="ctr" eaLnBrk="1" hangingPunct="1">
              <a:buFontTx/>
              <a:buNone/>
            </a:pPr>
            <a:r>
              <a:rPr lang="en-US" altLang="en-US" sz="2800" b="1" dirty="0" smtClean="0"/>
              <a:t>Examples</a:t>
            </a:r>
          </a:p>
          <a:p>
            <a:pPr>
              <a:buNone/>
            </a:pPr>
            <a:r>
              <a:rPr lang="en-US" sz="2800" i="1" dirty="0"/>
              <a:t>T</a:t>
            </a:r>
            <a:r>
              <a:rPr lang="en-US" sz="2800" i="1" dirty="0" smtClean="0"/>
              <a:t>rue </a:t>
            </a:r>
            <a:r>
              <a:rPr lang="en-US" sz="2800" i="1" dirty="0"/>
              <a:t>friendship involves responsibilities as well as </a:t>
            </a:r>
            <a:r>
              <a:rPr lang="en-US" sz="2800" i="1" dirty="0" smtClean="0"/>
              <a:t>privileges. </a:t>
            </a:r>
            <a:endParaRPr lang="en-US" altLang="en-US" sz="2800" i="1" dirty="0" smtClean="0"/>
          </a:p>
          <a:p>
            <a:pPr eaLnBrk="1" hangingPunct="1">
              <a:buFontTx/>
              <a:buNone/>
            </a:pPr>
            <a:r>
              <a:rPr lang="en-US" altLang="en-US" sz="2800" i="1" dirty="0" smtClean="0"/>
              <a:t>Losing your innocence is inevitable.</a:t>
            </a:r>
          </a:p>
          <a:p>
            <a:pPr eaLnBrk="1" hangingPunct="1">
              <a:buFontTx/>
              <a:buNone/>
            </a:pPr>
            <a:r>
              <a:rPr lang="en-US" altLang="en-US" sz="2800" i="1" dirty="0" smtClean="0"/>
              <a:t>Be happy with what you have instead of always wishing for more.</a:t>
            </a:r>
            <a:endParaRPr lang="en-US" altLang="en-US" sz="2800" i="1" dirty="0" smtClean="0"/>
          </a:p>
          <a:p>
            <a:pPr eaLnBrk="1" hangingPunct="1">
              <a:buFontTx/>
              <a:buNone/>
            </a:pPr>
            <a:r>
              <a:rPr lang="en-US" altLang="en-US" sz="2800" i="1" dirty="0" smtClean="0"/>
              <a:t>An </a:t>
            </a:r>
            <a:r>
              <a:rPr lang="en-US" altLang="en-US" sz="2800" i="1" dirty="0" smtClean="0"/>
              <a:t>ounce of prevention is worth a pound of cure.</a:t>
            </a:r>
            <a:endParaRPr lang="en-US" altLang="en-US" sz="2800" dirty="0" smtClean="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553200"/>
          </a:xfrm>
        </p:spPr>
        <p:txBody>
          <a:bodyPr>
            <a:normAutofit fontScale="92500"/>
          </a:bodyPr>
          <a:lstStyle/>
          <a:p>
            <a:pPr marL="0" indent="0" algn="ctr">
              <a:buNone/>
            </a:pPr>
            <a:r>
              <a:rPr lang="en-US" altLang="en-US" sz="2800" b="1" i="1" u="sng" dirty="0" smtClean="0"/>
              <a:t>What </a:t>
            </a:r>
            <a:r>
              <a:rPr lang="en-US" altLang="en-US" sz="2800" b="1" i="1" u="sng" dirty="0"/>
              <a:t>is the </a:t>
            </a:r>
            <a:r>
              <a:rPr lang="en-US" altLang="en-US" sz="2800" b="1" i="1" u="sng" dirty="0">
                <a:solidFill>
                  <a:srgbClr val="FF0000"/>
                </a:solidFill>
              </a:rPr>
              <a:t>theme</a:t>
            </a:r>
            <a:r>
              <a:rPr lang="en-US" altLang="en-US" sz="2800" b="1" i="1" u="sng" dirty="0"/>
              <a:t>?</a:t>
            </a:r>
            <a:endParaRPr lang="en-US" altLang="en-US" sz="2800" i="1" u="sng" dirty="0" smtClean="0"/>
          </a:p>
          <a:p>
            <a:pPr marL="0" indent="0">
              <a:buNone/>
            </a:pPr>
            <a:r>
              <a:rPr lang="en-US" altLang="en-US" sz="2000" dirty="0"/>
              <a:t>	</a:t>
            </a:r>
            <a:r>
              <a:rPr lang="en-US" altLang="en-US" sz="2500" dirty="0" smtClean="0"/>
              <a:t>Once </a:t>
            </a:r>
            <a:r>
              <a:rPr lang="en-US" altLang="en-US" sz="2500" dirty="0"/>
              <a:t>there was a mean little boy who lived in a small village.  This mean little boy loved to mess with people, so one day he ran up to a sheep herder and shouted, </a:t>
            </a:r>
            <a:r>
              <a:rPr lang="ja-JP" altLang="en-US" sz="2500" dirty="0"/>
              <a:t>“</a:t>
            </a:r>
            <a:r>
              <a:rPr lang="en-US" altLang="ja-JP" sz="2500" dirty="0"/>
              <a:t>WOLF!  WOLF!  A wolf is attacking the town!</a:t>
            </a:r>
            <a:r>
              <a:rPr lang="ja-JP" altLang="en-US" sz="2500" dirty="0"/>
              <a:t>”</a:t>
            </a:r>
            <a:r>
              <a:rPr lang="en-US" altLang="ja-JP" sz="2500" dirty="0"/>
              <a:t>  The sheep herder grabbed his staff and ran to defend the town, but realized he had been fooled when the boy started pointing and laughing at him.  </a:t>
            </a:r>
            <a:r>
              <a:rPr lang="ja-JP" altLang="en-US" sz="2500" dirty="0"/>
              <a:t>“</a:t>
            </a:r>
            <a:r>
              <a:rPr lang="en-US" altLang="ja-JP" sz="2500" dirty="0"/>
              <a:t>Ha </a:t>
            </a:r>
            <a:r>
              <a:rPr lang="en-US" altLang="ja-JP" sz="2500" dirty="0" err="1"/>
              <a:t>ha</a:t>
            </a:r>
            <a:r>
              <a:rPr lang="en-US" altLang="ja-JP" sz="2500" dirty="0"/>
              <a:t>!  I made you jump,</a:t>
            </a:r>
            <a:r>
              <a:rPr lang="ja-JP" altLang="en-US" sz="2500" dirty="0"/>
              <a:t>”</a:t>
            </a:r>
            <a:r>
              <a:rPr lang="en-US" altLang="ja-JP" sz="2500" dirty="0"/>
              <a:t> said the boy.  Then the boy ran up to a farmer and shouted, </a:t>
            </a:r>
            <a:r>
              <a:rPr lang="ja-JP" altLang="en-US" sz="2500" dirty="0"/>
              <a:t>“</a:t>
            </a:r>
            <a:r>
              <a:rPr lang="en-US" altLang="ja-JP" sz="2500" dirty="0"/>
              <a:t>WOLF!  WOLF!  A wolf is attacking the town!</a:t>
            </a:r>
            <a:r>
              <a:rPr lang="ja-JP" altLang="en-US" sz="2500" dirty="0"/>
              <a:t>”</a:t>
            </a:r>
            <a:r>
              <a:rPr lang="en-US" altLang="ja-JP" sz="2500" dirty="0"/>
              <a:t>  The farmer grabbed his pitchfork and ran to defend the town, but when the boy started pointing and laughing at him, he realized he had been tricked.  As the boy went back to his family</a:t>
            </a:r>
            <a:r>
              <a:rPr lang="ja-JP" altLang="en-US" sz="2500" dirty="0"/>
              <a:t>’</a:t>
            </a:r>
            <a:r>
              <a:rPr lang="en-US" altLang="ja-JP" sz="2500" dirty="0"/>
              <a:t>s farm laughing about the funny trick he played, he saw a real wolf in his father</a:t>
            </a:r>
            <a:r>
              <a:rPr lang="ja-JP" altLang="en-US" sz="2500" dirty="0"/>
              <a:t>’</a:t>
            </a:r>
            <a:r>
              <a:rPr lang="en-US" altLang="ja-JP" sz="2500" dirty="0"/>
              <a:t>s chicken coop.  As the wolf ate all of his father</a:t>
            </a:r>
            <a:r>
              <a:rPr lang="ja-JP" altLang="en-US" sz="2500" dirty="0"/>
              <a:t>’</a:t>
            </a:r>
            <a:r>
              <a:rPr lang="en-US" altLang="ja-JP" sz="2500" dirty="0"/>
              <a:t>s chickens, the boy screamed over and over again, </a:t>
            </a:r>
            <a:r>
              <a:rPr lang="ja-JP" altLang="en-US" sz="2500" dirty="0"/>
              <a:t>“</a:t>
            </a:r>
            <a:r>
              <a:rPr lang="en-US" altLang="ja-JP" sz="2500" dirty="0"/>
              <a:t>WOLF!  WOLF!  Please help us!</a:t>
            </a:r>
            <a:r>
              <a:rPr lang="ja-JP" altLang="en-US" sz="2500" dirty="0"/>
              <a:t>”</a:t>
            </a:r>
            <a:r>
              <a:rPr lang="en-US" altLang="ja-JP" sz="2500" dirty="0"/>
              <a:t>  But nobody came to help him</a:t>
            </a:r>
            <a:r>
              <a:rPr lang="en-US" altLang="ja-JP" sz="2500" dirty="0" smtClean="0"/>
              <a:t>.</a:t>
            </a:r>
            <a:endParaRPr lang="en-US" altLang="en-US" sz="2500" dirty="0"/>
          </a:p>
        </p:txBody>
      </p:sp>
    </p:spTree>
    <p:extLst>
      <p:ext uri="{BB962C8B-B14F-4D97-AF65-F5344CB8AC3E}">
        <p14:creationId xmlns:p14="http://schemas.microsoft.com/office/powerpoint/2010/main" val="3797963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04800"/>
            <a:ext cx="7055380" cy="1400530"/>
          </a:xfrm>
        </p:spPr>
        <p:txBody>
          <a:bodyPr/>
          <a:lstStyle/>
          <a:p>
            <a:pPr algn="l" eaLnBrk="1" hangingPunct="1"/>
            <a:r>
              <a:rPr lang="en-US" altLang="en-US" b="1" i="1" u="sng" dirty="0" smtClean="0">
                <a:solidFill>
                  <a:schemeClr val="tx1"/>
                </a:solidFill>
              </a:rPr>
              <a:t>Example </a:t>
            </a:r>
            <a:r>
              <a:rPr lang="en-US" altLang="en-US" b="1" i="1" u="sng" dirty="0" smtClean="0">
                <a:solidFill>
                  <a:srgbClr val="FF0000"/>
                </a:solidFill>
              </a:rPr>
              <a:t>Answers</a:t>
            </a:r>
          </a:p>
        </p:txBody>
      </p:sp>
      <p:sp>
        <p:nvSpPr>
          <p:cNvPr id="6147" name="Rectangle 3"/>
          <p:cNvSpPr>
            <a:spLocks noGrp="1" noChangeArrowheads="1"/>
          </p:cNvSpPr>
          <p:nvPr>
            <p:ph idx="1"/>
          </p:nvPr>
        </p:nvSpPr>
        <p:spPr>
          <a:xfrm>
            <a:off x="304800" y="1524000"/>
            <a:ext cx="8382000" cy="5105400"/>
          </a:xfrm>
        </p:spPr>
        <p:txBody>
          <a:bodyPr/>
          <a:lstStyle/>
          <a:p>
            <a:pPr eaLnBrk="1" hangingPunct="1">
              <a:buFontTx/>
              <a:buNone/>
            </a:pPr>
            <a:r>
              <a:rPr lang="en-US" altLang="en-US" sz="2800" dirty="0"/>
              <a:t>Don</a:t>
            </a:r>
            <a:r>
              <a:rPr lang="ja-JP" altLang="en-US" sz="2800" dirty="0"/>
              <a:t>’</a:t>
            </a:r>
            <a:r>
              <a:rPr lang="en-US" altLang="ja-JP" sz="2800" dirty="0"/>
              <a:t>t ask for help unless you really need it.</a:t>
            </a:r>
          </a:p>
          <a:p>
            <a:pPr eaLnBrk="1" hangingPunct="1">
              <a:buFontTx/>
              <a:buNone/>
            </a:pPr>
            <a:r>
              <a:rPr lang="en-US" altLang="en-US" sz="2800" dirty="0"/>
              <a:t>Don</a:t>
            </a:r>
            <a:r>
              <a:rPr lang="ja-JP" altLang="en-US" sz="2800" dirty="0"/>
              <a:t>’</a:t>
            </a:r>
            <a:r>
              <a:rPr lang="en-US" altLang="ja-JP" sz="2800" dirty="0"/>
              <a:t>t play tricks on the people around you.</a:t>
            </a:r>
            <a:endParaRPr lang="en-US" altLang="en-US" sz="2800" dirty="0"/>
          </a:p>
          <a:p>
            <a:pPr eaLnBrk="1" hangingPunct="1">
              <a:buFontTx/>
              <a:buNone/>
            </a:pPr>
            <a:endParaRPr lang="en-US" altLang="en-US" sz="2800" dirty="0" smtClean="0"/>
          </a:p>
          <a:p>
            <a:pPr eaLnBrk="1" hangingPunct="1">
              <a:buFontTx/>
              <a:buNone/>
            </a:pPr>
            <a:r>
              <a:rPr lang="en-US" altLang="en-US" sz="2800" b="1" dirty="0" smtClean="0"/>
              <a:t>Explanation: </a:t>
            </a:r>
          </a:p>
          <a:p>
            <a:pPr eaLnBrk="1" hangingPunct="1">
              <a:buFontTx/>
              <a:buNone/>
            </a:pPr>
            <a:r>
              <a:rPr lang="en-US" altLang="en-US" sz="2800" dirty="0" smtClean="0"/>
              <a:t>The little boy lied about needing help, so when he really did need help, no one believed him.</a:t>
            </a:r>
          </a:p>
          <a:p>
            <a:pPr eaLnBrk="1" hangingPunct="1">
              <a:buFontTx/>
              <a:buNone/>
            </a:pPr>
            <a:r>
              <a:rPr lang="en-US" altLang="en-US" dirty="0" smtClean="0"/>
              <a:t>	</a:t>
            </a:r>
          </a:p>
        </p:txBody>
      </p:sp>
    </p:spTree>
    <p:extLst>
      <p:ext uri="{BB962C8B-B14F-4D97-AF65-F5344CB8AC3E}">
        <p14:creationId xmlns:p14="http://schemas.microsoft.com/office/powerpoint/2010/main" val="1482092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Oval 6"/>
          <p:cNvSpPr>
            <a:spLocks noChangeArrowheads="1"/>
          </p:cNvSpPr>
          <p:nvPr/>
        </p:nvSpPr>
        <p:spPr bwMode="auto">
          <a:xfrm>
            <a:off x="-762000" y="3848100"/>
            <a:ext cx="10591800" cy="60198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en-US" altLang="en-US" sz="2800" b="1"/>
              <a:t>Big World of the Theme.</a:t>
            </a:r>
          </a:p>
          <a:p>
            <a:pPr algn="r" eaLnBrk="1" hangingPunct="1">
              <a:spcBef>
                <a:spcPct val="0"/>
              </a:spcBef>
              <a:buFontTx/>
              <a:buNone/>
            </a:pPr>
            <a:r>
              <a:rPr lang="en-US" altLang="en-US" sz="2800" b="1"/>
              <a:t>Applies to the </a:t>
            </a:r>
            <a:r>
              <a:rPr lang="en-US" altLang="en-US" sz="2800" b="1">
                <a:solidFill>
                  <a:srgbClr val="C0C0C0"/>
                </a:solidFill>
              </a:rPr>
              <a:t>“Real” </a:t>
            </a:r>
            <a:r>
              <a:rPr lang="en-US" altLang="en-US" sz="2800" b="1"/>
              <a:t>World</a:t>
            </a:r>
            <a:r>
              <a:rPr lang="en-US" altLang="en-US" sz="1800"/>
              <a:t>.</a:t>
            </a:r>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p:txBody>
      </p:sp>
      <p:sp>
        <p:nvSpPr>
          <p:cNvPr id="7171" name="Rectangle 2"/>
          <p:cNvSpPr>
            <a:spLocks noGrp="1" noChangeArrowheads="1"/>
          </p:cNvSpPr>
          <p:nvPr>
            <p:ph type="title"/>
          </p:nvPr>
        </p:nvSpPr>
        <p:spPr>
          <a:xfrm>
            <a:off x="484710" y="176035"/>
            <a:ext cx="7055380" cy="1400530"/>
          </a:xfrm>
        </p:spPr>
        <p:txBody>
          <a:bodyPr/>
          <a:lstStyle/>
          <a:p>
            <a:pPr algn="l" eaLnBrk="1" hangingPunct="1"/>
            <a:r>
              <a:rPr lang="en-US" altLang="en-US" b="1" i="1" u="sng" dirty="0" smtClean="0">
                <a:solidFill>
                  <a:schemeClr val="tx1"/>
                </a:solidFill>
              </a:rPr>
              <a:t>Identifying </a:t>
            </a:r>
            <a:r>
              <a:rPr lang="en-US" altLang="en-US" b="1" i="1" u="sng" dirty="0" smtClean="0">
                <a:solidFill>
                  <a:srgbClr val="FF0000"/>
                </a:solidFill>
              </a:rPr>
              <a:t>Themes</a:t>
            </a:r>
          </a:p>
        </p:txBody>
      </p:sp>
      <p:sp>
        <p:nvSpPr>
          <p:cNvPr id="7172" name="Rectangle 3"/>
          <p:cNvSpPr>
            <a:spLocks noGrp="1" noChangeArrowheads="1"/>
          </p:cNvSpPr>
          <p:nvPr>
            <p:ph idx="1"/>
          </p:nvPr>
        </p:nvSpPr>
        <p:spPr>
          <a:xfrm>
            <a:off x="484710" y="1219200"/>
            <a:ext cx="8229600" cy="5257800"/>
          </a:xfrm>
        </p:spPr>
        <p:txBody>
          <a:bodyPr/>
          <a:lstStyle/>
          <a:p>
            <a:pPr eaLnBrk="1" hangingPunct="1">
              <a:buFontTx/>
              <a:buNone/>
            </a:pPr>
            <a:r>
              <a:rPr lang="en-US" altLang="en-US" sz="3200" b="1" dirty="0" smtClean="0">
                <a:solidFill>
                  <a:srgbClr val="FF0000"/>
                </a:solidFill>
              </a:rPr>
              <a:t>Themes</a:t>
            </a:r>
            <a:r>
              <a:rPr lang="en-US" altLang="en-US" sz="3200" dirty="0" smtClean="0"/>
              <a:t> </a:t>
            </a:r>
            <a:r>
              <a:rPr lang="en-US" altLang="en-US" sz="3200" b="1" dirty="0" smtClean="0"/>
              <a:t>are not explicit</a:t>
            </a:r>
            <a:r>
              <a:rPr lang="en-US" altLang="en-US" sz="3200" dirty="0" smtClean="0"/>
              <a:t> (clearly stated).</a:t>
            </a:r>
          </a:p>
          <a:p>
            <a:pPr eaLnBrk="1" hangingPunct="1">
              <a:buFontTx/>
              <a:buNone/>
            </a:pPr>
            <a:r>
              <a:rPr lang="en-US" altLang="en-US" sz="3200" b="1" dirty="0" smtClean="0">
                <a:solidFill>
                  <a:srgbClr val="FF0000"/>
                </a:solidFill>
              </a:rPr>
              <a:t>Themes</a:t>
            </a:r>
            <a:r>
              <a:rPr lang="en-US" altLang="en-US" sz="3200" dirty="0" smtClean="0">
                <a:solidFill>
                  <a:srgbClr val="FF0000"/>
                </a:solidFill>
              </a:rPr>
              <a:t> </a:t>
            </a:r>
            <a:r>
              <a:rPr lang="en-US" altLang="en-US" sz="3200" b="1" dirty="0" smtClean="0"/>
              <a:t>are implied.</a:t>
            </a:r>
          </a:p>
          <a:p>
            <a:pPr eaLnBrk="1" hangingPunct="1">
              <a:buFontTx/>
              <a:buNone/>
            </a:pPr>
            <a:r>
              <a:rPr lang="en-US" altLang="en-US" sz="3200" b="1" dirty="0" smtClean="0">
                <a:solidFill>
                  <a:srgbClr val="FF0000"/>
                </a:solidFill>
              </a:rPr>
              <a:t>Themes</a:t>
            </a:r>
            <a:r>
              <a:rPr lang="en-US" altLang="en-US" sz="3200" b="1" dirty="0" smtClean="0"/>
              <a:t> are bigger than the story.</a:t>
            </a:r>
          </a:p>
          <a:p>
            <a:pPr eaLnBrk="1" hangingPunct="1">
              <a:buFontTx/>
              <a:buNone/>
            </a:pPr>
            <a:endParaRPr lang="en-US" altLang="en-US" b="1" dirty="0" smtClean="0"/>
          </a:p>
        </p:txBody>
      </p:sp>
      <p:sp>
        <p:nvSpPr>
          <p:cNvPr id="5127" name="AutoShape 7"/>
          <p:cNvSpPr>
            <a:spLocks noChangeArrowheads="1"/>
          </p:cNvSpPr>
          <p:nvPr/>
        </p:nvSpPr>
        <p:spPr bwMode="auto">
          <a:xfrm>
            <a:off x="1447800" y="4267200"/>
            <a:ext cx="2971800" cy="990600"/>
          </a:xfrm>
          <a:prstGeom prst="curvedDownArrow">
            <a:avLst>
              <a:gd name="adj1" fmla="val 72000"/>
              <a:gd name="adj2" fmla="val 1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5124" name="Oval 4"/>
          <p:cNvSpPr>
            <a:spLocks noChangeArrowheads="1"/>
          </p:cNvSpPr>
          <p:nvPr/>
        </p:nvSpPr>
        <p:spPr bwMode="auto">
          <a:xfrm>
            <a:off x="609600" y="5111750"/>
            <a:ext cx="2133600" cy="1746250"/>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2400" b="1"/>
              <a:t>Small</a:t>
            </a:r>
          </a:p>
          <a:p>
            <a:pPr algn="ctr" eaLnBrk="1" hangingPunct="1">
              <a:spcBef>
                <a:spcPct val="0"/>
              </a:spcBef>
              <a:buFontTx/>
              <a:buNone/>
            </a:pPr>
            <a:r>
              <a:rPr lang="en-US" altLang="en-US" sz="2400" b="1"/>
              <a:t>World</a:t>
            </a:r>
          </a:p>
          <a:p>
            <a:pPr algn="ctr" eaLnBrk="1" hangingPunct="1">
              <a:spcBef>
                <a:spcPct val="0"/>
              </a:spcBef>
              <a:buFontTx/>
              <a:buNone/>
            </a:pPr>
            <a:r>
              <a:rPr lang="en-US" altLang="en-US" sz="2400" b="1"/>
              <a:t>of the</a:t>
            </a:r>
          </a:p>
          <a:p>
            <a:pPr algn="ctr" eaLnBrk="1" hangingPunct="1">
              <a:spcBef>
                <a:spcPct val="0"/>
              </a:spcBef>
              <a:buFontTx/>
              <a:buNone/>
            </a:pPr>
            <a:r>
              <a:rPr lang="en-US" altLang="en-US" sz="2400" b="1"/>
              <a:t>Story</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ppt_w</p:attrName>
                                        </p:attrNameLst>
                                      </p:cBhvr>
                                      <p:tavLst>
                                        <p:tav tm="0">
                                          <p:val>
                                            <p:strVal val="#ppt_w+.3"/>
                                          </p:val>
                                        </p:tav>
                                        <p:tav tm="100000">
                                          <p:val>
                                            <p:strVal val="#ppt_w"/>
                                          </p:val>
                                        </p:tav>
                                      </p:tavLst>
                                    </p:anim>
                                    <p:anim calcmode="lin" valueType="num">
                                      <p:cBhvr>
                                        <p:cTn id="8" dur="1000" fill="hold"/>
                                        <p:tgtEl>
                                          <p:spTgt spid="5124"/>
                                        </p:tgtEl>
                                        <p:attrNameLst>
                                          <p:attrName>ppt_h</p:attrName>
                                        </p:attrNameLst>
                                      </p:cBhvr>
                                      <p:tavLst>
                                        <p:tav tm="0">
                                          <p:val>
                                            <p:strVal val="#ppt_h"/>
                                          </p:val>
                                        </p:tav>
                                        <p:tav tm="100000">
                                          <p:val>
                                            <p:strVal val="#ppt_h"/>
                                          </p:val>
                                        </p:tav>
                                      </p:tavLst>
                                    </p:anim>
                                    <p:animEffect transition="in" filter="fade">
                                      <p:cBhvr>
                                        <p:cTn id="9" dur="1000"/>
                                        <p:tgtEl>
                                          <p:spTgt spid="512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5127"/>
                                        </p:tgtEl>
                                        <p:attrNameLst>
                                          <p:attrName>style.visibility</p:attrName>
                                        </p:attrNameLst>
                                      </p:cBhvr>
                                      <p:to>
                                        <p:strVal val="visible"/>
                                      </p:to>
                                    </p:set>
                                    <p:animEffect transition="in" filter="blinds(horizontal)">
                                      <p:cBhvr>
                                        <p:cTn id="14" dur="500"/>
                                        <p:tgtEl>
                                          <p:spTgt spid="512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126"/>
                                        </p:tgtEl>
                                        <p:attrNameLst>
                                          <p:attrName>style.visibility</p:attrName>
                                        </p:attrNameLst>
                                      </p:cBhvr>
                                      <p:to>
                                        <p:strVal val="visible"/>
                                      </p:to>
                                    </p:set>
                                    <p:animEffect transition="in" filter="checkerboard(across)">
                                      <p:cBhvr>
                                        <p:cTn id="19"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7" grpId="0" animBg="1"/>
      <p:bldP spid="51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74638"/>
            <a:ext cx="8534400" cy="1143000"/>
          </a:xfrm>
        </p:spPr>
        <p:txBody>
          <a:bodyPr/>
          <a:lstStyle/>
          <a:p>
            <a:pPr eaLnBrk="1" hangingPunct="1"/>
            <a:r>
              <a:rPr lang="en-US" altLang="en-US" sz="4000" b="1" i="1" u="sng" dirty="0" smtClean="0">
                <a:solidFill>
                  <a:srgbClr val="FF0000"/>
                </a:solidFill>
              </a:rPr>
              <a:t>Themes </a:t>
            </a:r>
            <a:r>
              <a:rPr lang="en-US" altLang="en-US" sz="4000" b="1" i="1" u="sng" dirty="0" smtClean="0"/>
              <a:t>are about the </a:t>
            </a:r>
            <a:r>
              <a:rPr lang="en-US" altLang="en-US" sz="4000" b="1" i="1" u="sng" dirty="0" smtClean="0">
                <a:solidFill>
                  <a:srgbClr val="FF0000"/>
                </a:solidFill>
              </a:rPr>
              <a:t>big picture</a:t>
            </a:r>
            <a:r>
              <a:rPr lang="en-US" altLang="en-US" sz="4000" b="1" i="1" u="sng" dirty="0" smtClean="0"/>
              <a:t>.</a:t>
            </a:r>
          </a:p>
        </p:txBody>
      </p:sp>
      <p:sp>
        <p:nvSpPr>
          <p:cNvPr id="8195" name="Rectangle 3"/>
          <p:cNvSpPr>
            <a:spLocks noGrp="1" noChangeArrowheads="1"/>
          </p:cNvSpPr>
          <p:nvPr>
            <p:ph idx="1"/>
          </p:nvPr>
        </p:nvSpPr>
        <p:spPr>
          <a:xfrm>
            <a:off x="76200" y="1371600"/>
            <a:ext cx="9067800" cy="4525963"/>
          </a:xfrm>
        </p:spPr>
        <p:txBody>
          <a:bodyPr/>
          <a:lstStyle/>
          <a:p>
            <a:pPr eaLnBrk="1" hangingPunct="1">
              <a:buFontTx/>
              <a:buNone/>
            </a:pPr>
            <a:r>
              <a:rPr lang="en-US" altLang="en-US" sz="2800" b="1" dirty="0" smtClean="0"/>
              <a:t>Not</a:t>
            </a:r>
            <a:r>
              <a:rPr lang="en-US" altLang="en-US" sz="2800" dirty="0" smtClean="0"/>
              <a:t> </a:t>
            </a:r>
            <a:r>
              <a:rPr lang="en-US" altLang="en-US" sz="2800" b="1" dirty="0" smtClean="0"/>
              <a:t>“The little boy liked to mess with people.”</a:t>
            </a:r>
          </a:p>
          <a:p>
            <a:pPr eaLnBrk="1" hangingPunct="1">
              <a:buFontTx/>
              <a:buNone/>
            </a:pPr>
            <a:r>
              <a:rPr lang="en-US" altLang="en-US" sz="2800" b="1" dirty="0" smtClean="0"/>
              <a:t>Not “The little boy shouldn’t have lied.”</a:t>
            </a:r>
          </a:p>
          <a:p>
            <a:pPr eaLnBrk="1" hangingPunct="1">
              <a:buFontTx/>
              <a:buNone/>
            </a:pPr>
            <a:r>
              <a:rPr lang="en-US" altLang="en-US" sz="2800" b="1" dirty="0" smtClean="0"/>
              <a:t>Think BIGGER. Find “real” world advice that applies to many situations.</a:t>
            </a:r>
          </a:p>
          <a:p>
            <a:pPr eaLnBrk="1" hangingPunct="1">
              <a:buFontTx/>
              <a:buNone/>
            </a:pPr>
            <a:endParaRPr lang="en-US" altLang="en-US" b="1" dirty="0" smtClean="0"/>
          </a:p>
        </p:txBody>
      </p:sp>
      <p:sp>
        <p:nvSpPr>
          <p:cNvPr id="8196" name="Oval 4"/>
          <p:cNvSpPr>
            <a:spLocks noChangeArrowheads="1"/>
          </p:cNvSpPr>
          <p:nvPr/>
        </p:nvSpPr>
        <p:spPr bwMode="auto">
          <a:xfrm>
            <a:off x="-762000" y="3848100"/>
            <a:ext cx="10591800" cy="60198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r>
              <a:rPr lang="en-US" altLang="en-US" sz="2800" b="1"/>
              <a:t>Big World of the Theme.</a:t>
            </a:r>
          </a:p>
          <a:p>
            <a:pPr algn="r" eaLnBrk="1" hangingPunct="1">
              <a:spcBef>
                <a:spcPct val="0"/>
              </a:spcBef>
              <a:buFontTx/>
              <a:buNone/>
            </a:pPr>
            <a:r>
              <a:rPr lang="en-US" altLang="en-US" sz="2800" b="1"/>
              <a:t>Applies to the </a:t>
            </a:r>
            <a:r>
              <a:rPr lang="en-US" altLang="en-US" sz="2800" b="1">
                <a:solidFill>
                  <a:srgbClr val="C0C0C0"/>
                </a:solidFill>
              </a:rPr>
              <a:t>“real” </a:t>
            </a:r>
            <a:r>
              <a:rPr lang="en-US" altLang="en-US" sz="2800" b="1"/>
              <a:t>world</a:t>
            </a:r>
            <a:r>
              <a:rPr lang="en-US" altLang="en-US" sz="1800"/>
              <a:t>.</a:t>
            </a:r>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a:p>
            <a:pPr algn="r" eaLnBrk="1" hangingPunct="1">
              <a:spcBef>
                <a:spcPct val="0"/>
              </a:spcBef>
              <a:buFontTx/>
              <a:buNone/>
            </a:pPr>
            <a:endParaRPr lang="en-US" altLang="en-US" sz="1800"/>
          </a:p>
        </p:txBody>
      </p:sp>
      <p:sp>
        <p:nvSpPr>
          <p:cNvPr id="8197" name="AutoShape 5"/>
          <p:cNvSpPr>
            <a:spLocks noChangeArrowheads="1"/>
          </p:cNvSpPr>
          <p:nvPr/>
        </p:nvSpPr>
        <p:spPr bwMode="auto">
          <a:xfrm>
            <a:off x="1447800" y="4267200"/>
            <a:ext cx="2971800" cy="990600"/>
          </a:xfrm>
          <a:prstGeom prst="curvedDownArrow">
            <a:avLst>
              <a:gd name="adj1" fmla="val 72000"/>
              <a:gd name="adj2" fmla="val 12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800"/>
          </a:p>
        </p:txBody>
      </p:sp>
      <p:sp>
        <p:nvSpPr>
          <p:cNvPr id="8198" name="Oval 6"/>
          <p:cNvSpPr>
            <a:spLocks noChangeArrowheads="1"/>
          </p:cNvSpPr>
          <p:nvPr/>
        </p:nvSpPr>
        <p:spPr bwMode="auto">
          <a:xfrm>
            <a:off x="609600" y="5111750"/>
            <a:ext cx="2133600" cy="1746250"/>
          </a:xfrm>
          <a:prstGeom prst="ellipse">
            <a:avLst/>
          </a:prstGeom>
          <a:solidFill>
            <a:srgbClr val="C0C0C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US" altLang="en-US" sz="2400" b="1"/>
              <a:t>Small</a:t>
            </a:r>
          </a:p>
          <a:p>
            <a:pPr algn="ctr" eaLnBrk="1" hangingPunct="1">
              <a:spcBef>
                <a:spcPct val="0"/>
              </a:spcBef>
              <a:buFontTx/>
              <a:buNone/>
            </a:pPr>
            <a:r>
              <a:rPr lang="en-US" altLang="en-US" sz="2400" b="1"/>
              <a:t>World</a:t>
            </a:r>
          </a:p>
          <a:p>
            <a:pPr algn="ctr" eaLnBrk="1" hangingPunct="1">
              <a:spcBef>
                <a:spcPct val="0"/>
              </a:spcBef>
              <a:buFontTx/>
              <a:buNone/>
            </a:pPr>
            <a:r>
              <a:rPr lang="en-US" altLang="en-US" sz="2400" b="1"/>
              <a:t>of the</a:t>
            </a:r>
          </a:p>
          <a:p>
            <a:pPr algn="ctr" eaLnBrk="1" hangingPunct="1">
              <a:spcBef>
                <a:spcPct val="0"/>
              </a:spcBef>
              <a:buFontTx/>
              <a:buNone/>
            </a:pPr>
            <a:r>
              <a:rPr lang="en-US" altLang="en-US" sz="2400" b="1"/>
              <a:t>Story</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i="1" u="sng" dirty="0" smtClean="0"/>
              <a:t>Review</a:t>
            </a:r>
          </a:p>
        </p:txBody>
      </p:sp>
      <p:sp>
        <p:nvSpPr>
          <p:cNvPr id="9219" name="Rectangle 3"/>
          <p:cNvSpPr>
            <a:spLocks noGrp="1" noChangeArrowheads="1"/>
          </p:cNvSpPr>
          <p:nvPr>
            <p:ph idx="1"/>
          </p:nvPr>
        </p:nvSpPr>
        <p:spPr>
          <a:xfrm>
            <a:off x="457200" y="1600200"/>
            <a:ext cx="8382000" cy="4525963"/>
          </a:xfrm>
        </p:spPr>
        <p:txBody>
          <a:bodyPr>
            <a:normAutofit/>
          </a:bodyPr>
          <a:lstStyle/>
          <a:p>
            <a:pPr marL="609600" indent="-609600" eaLnBrk="1" hangingPunct="1">
              <a:buFontTx/>
              <a:buAutoNum type="arabicPeriod"/>
            </a:pPr>
            <a:r>
              <a:rPr lang="en-US" altLang="en-US" sz="3200" b="1" dirty="0" smtClean="0"/>
              <a:t>Theme is what we can learn from a story.</a:t>
            </a:r>
          </a:p>
          <a:p>
            <a:pPr marL="609600" indent="-609600" eaLnBrk="1" hangingPunct="1">
              <a:buFontTx/>
              <a:buAutoNum type="arabicPeriod"/>
            </a:pPr>
            <a:r>
              <a:rPr lang="en-US" altLang="en-US" sz="3200" b="1" dirty="0" smtClean="0"/>
              <a:t>Themes must be inferred. </a:t>
            </a:r>
          </a:p>
          <a:p>
            <a:pPr marL="609600" indent="-609600" eaLnBrk="1" hangingPunct="1">
              <a:buFontTx/>
              <a:buAutoNum type="arabicPeriod"/>
            </a:pPr>
            <a:r>
              <a:rPr lang="en-US" altLang="en-US" sz="3200" b="1" dirty="0" smtClean="0"/>
              <a:t>Themes are not limited to story specific details: they are about the BIG world.    </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436" y="199670"/>
            <a:ext cx="7055380" cy="1400530"/>
          </a:xfrm>
        </p:spPr>
        <p:txBody>
          <a:bodyPr/>
          <a:lstStyle/>
          <a:p>
            <a:pPr eaLnBrk="1" hangingPunct="1"/>
            <a:r>
              <a:rPr lang="en-US" altLang="en-US" b="1" i="1" u="sng" dirty="0" smtClean="0"/>
              <a:t>Practice</a:t>
            </a:r>
          </a:p>
        </p:txBody>
      </p:sp>
      <p:sp>
        <p:nvSpPr>
          <p:cNvPr id="10243" name="Rectangle 3"/>
          <p:cNvSpPr>
            <a:spLocks noGrp="1" noChangeArrowheads="1"/>
          </p:cNvSpPr>
          <p:nvPr>
            <p:ph idx="1"/>
          </p:nvPr>
        </p:nvSpPr>
        <p:spPr>
          <a:xfrm>
            <a:off x="304800" y="914400"/>
            <a:ext cx="8676564" cy="5943600"/>
          </a:xfrm>
        </p:spPr>
        <p:txBody>
          <a:bodyPr>
            <a:normAutofit lnSpcReduction="10000"/>
          </a:bodyPr>
          <a:lstStyle/>
          <a:p>
            <a:pPr marL="609600" indent="-609600" eaLnBrk="1" hangingPunct="1">
              <a:buFontTx/>
              <a:buAutoNum type="arabicPeriod"/>
            </a:pPr>
            <a:r>
              <a:rPr lang="en-US" altLang="en-US" sz="3200" b="1" u="sng" dirty="0">
                <a:solidFill>
                  <a:srgbClr val="FF0000"/>
                </a:solidFill>
              </a:rPr>
              <a:t>R</a:t>
            </a:r>
            <a:r>
              <a:rPr lang="en-US" altLang="en-US" sz="3200" b="1" u="sng" dirty="0" smtClean="0">
                <a:solidFill>
                  <a:srgbClr val="FF0000"/>
                </a:solidFill>
              </a:rPr>
              <a:t>ead</a:t>
            </a:r>
            <a:r>
              <a:rPr lang="en-US" altLang="en-US" sz="3200" dirty="0" smtClean="0">
                <a:solidFill>
                  <a:srgbClr val="FF0000"/>
                </a:solidFill>
              </a:rPr>
              <a:t> </a:t>
            </a:r>
            <a:r>
              <a:rPr lang="en-US" altLang="en-US" sz="3200" dirty="0" smtClean="0"/>
              <a:t>each story with your group.</a:t>
            </a:r>
          </a:p>
          <a:p>
            <a:pPr marL="609600" indent="-609600" eaLnBrk="1" hangingPunct="1">
              <a:buFontTx/>
              <a:buAutoNum type="arabicPeriod"/>
            </a:pPr>
            <a:r>
              <a:rPr lang="en-US" altLang="en-US" sz="3200" b="1" u="sng" dirty="0" smtClean="0">
                <a:solidFill>
                  <a:srgbClr val="FF0000"/>
                </a:solidFill>
              </a:rPr>
              <a:t>Discuss</a:t>
            </a:r>
            <a:r>
              <a:rPr lang="en-US" altLang="en-US" sz="3200" dirty="0" smtClean="0"/>
              <a:t> what you think the theme is and </a:t>
            </a:r>
            <a:r>
              <a:rPr lang="en-US" altLang="en-US" sz="3200" b="1" u="sng" dirty="0" smtClean="0">
                <a:solidFill>
                  <a:srgbClr val="FF0000"/>
                </a:solidFill>
              </a:rPr>
              <a:t>write</a:t>
            </a:r>
            <a:r>
              <a:rPr lang="en-US" altLang="en-US" sz="3200" dirty="0" smtClean="0"/>
              <a:t> it </a:t>
            </a:r>
            <a:r>
              <a:rPr lang="en-US" altLang="en-US" sz="3200" dirty="0" smtClean="0"/>
              <a:t>down in the “Thinking about Reading” section of your notebook (2</a:t>
            </a:r>
            <a:r>
              <a:rPr lang="en-US" altLang="en-US" sz="3200" baseline="30000" dirty="0" smtClean="0"/>
              <a:t>nd</a:t>
            </a:r>
            <a:r>
              <a:rPr lang="en-US" altLang="en-US" sz="3200" dirty="0" smtClean="0"/>
              <a:t> tab).</a:t>
            </a:r>
            <a:endParaRPr lang="en-US" altLang="en-US" sz="3200" dirty="0" smtClean="0"/>
          </a:p>
          <a:p>
            <a:pPr marL="609600" indent="-609600" eaLnBrk="1" hangingPunct="1">
              <a:buFontTx/>
              <a:buAutoNum type="arabicPeriod"/>
            </a:pPr>
            <a:r>
              <a:rPr lang="en-US" altLang="en-US" sz="3200" b="1" u="sng" dirty="0" smtClean="0">
                <a:solidFill>
                  <a:srgbClr val="FF0000"/>
                </a:solidFill>
              </a:rPr>
              <a:t>Write</a:t>
            </a:r>
            <a:r>
              <a:rPr lang="en-US" altLang="en-US" sz="3200" dirty="0" smtClean="0"/>
              <a:t> another sentence explaining what happens in the story that leads you to believe this.</a:t>
            </a:r>
          </a:p>
          <a:p>
            <a:pPr marL="0" indent="0" eaLnBrk="1" hangingPunct="1">
              <a:buNone/>
            </a:pPr>
            <a:endParaRPr lang="en-US" altLang="en-US" sz="3200" dirty="0" smtClean="0"/>
          </a:p>
          <a:p>
            <a:pPr marL="609600" indent="-609600" eaLnBrk="1" hangingPunct="1">
              <a:buFontTx/>
              <a:buNone/>
            </a:pPr>
            <a:r>
              <a:rPr lang="en-US" altLang="en-US" sz="3200" b="1" dirty="0" smtClean="0"/>
              <a:t>How does the small world of the story connect to the big world theme?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1039</TotalTime>
  <Words>460</Words>
  <Application>Microsoft Office PowerPoint</Application>
  <PresentationFormat>On-screen Show (4:3)</PresentationFormat>
  <Paragraphs>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メイリオ</vt:lpstr>
      <vt:lpstr>MS PGothic</vt:lpstr>
      <vt:lpstr>Arial</vt:lpstr>
      <vt:lpstr>Century Gothic</vt:lpstr>
      <vt:lpstr>Wingdings 3</vt:lpstr>
      <vt:lpstr>Ion</vt:lpstr>
      <vt:lpstr>Theme</vt:lpstr>
      <vt:lpstr>What is a Theme?</vt:lpstr>
      <vt:lpstr>Themes</vt:lpstr>
      <vt:lpstr>PowerPoint Presentation</vt:lpstr>
      <vt:lpstr>Example Answers</vt:lpstr>
      <vt:lpstr>Identifying Themes</vt:lpstr>
      <vt:lpstr>Themes are about the big picture.</vt:lpstr>
      <vt:lpstr>Review</vt:lpstr>
      <vt:lpstr>Practice</vt:lpstr>
      <vt:lpstr>PowerPoint Presentation</vt:lpstr>
      <vt:lpstr>Example Answers</vt:lpstr>
      <vt:lpstr>PowerPoint Presentation</vt:lpstr>
      <vt:lpstr>Example Answers</vt:lpstr>
      <vt:lpstr>PowerPoint Presentation</vt:lpstr>
      <vt:lpstr>Example Answers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Lesson</dc:title>
  <dc:creator>Mr. Morton</dc:creator>
  <cp:lastModifiedBy>Alyson Newhouse</cp:lastModifiedBy>
  <cp:revision>23</cp:revision>
  <dcterms:created xsi:type="dcterms:W3CDTF">2011-01-21T03:24:26Z</dcterms:created>
  <dcterms:modified xsi:type="dcterms:W3CDTF">2016-02-08T20:04:51Z</dcterms:modified>
</cp:coreProperties>
</file>