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7" r:id="rId6"/>
    <p:sldId id="259" r:id="rId7"/>
    <p:sldId id="260" r:id="rId8"/>
    <p:sldId id="262" r:id="rId9"/>
    <p:sldId id="263" r:id="rId10"/>
    <p:sldId id="264" r:id="rId11"/>
    <p:sldId id="268" r:id="rId12"/>
    <p:sldId id="271" r:id="rId13"/>
    <p:sldId id="265" r:id="rId14"/>
    <p:sldId id="269" r:id="rId15"/>
    <p:sldId id="266" r:id="rId16"/>
    <p:sldId id="27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559B63-D73C-43F2-BE1B-C3E70CE345D9}" type="slidenum">
              <a:rPr lang="en-US" altLang="en-US"/>
              <a:pPr>
                <a:defRPr/>
              </a:pPr>
              <a:t>‹#›</a:t>
            </a:fld>
            <a:endParaRPr lang="en-US" altLang="en-US"/>
          </a:p>
        </p:txBody>
      </p:sp>
    </p:spTree>
    <p:extLst>
      <p:ext uri="{BB962C8B-B14F-4D97-AF65-F5344CB8AC3E}">
        <p14:creationId xmlns:p14="http://schemas.microsoft.com/office/powerpoint/2010/main" val="300428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C5FA84-6896-4E5B-BAE1-9A66171A8C08}" type="slidenum">
              <a:rPr lang="en-US" altLang="en-US"/>
              <a:pPr>
                <a:defRPr/>
              </a:pPr>
              <a:t>‹#›</a:t>
            </a:fld>
            <a:endParaRPr lang="en-US" altLang="en-US"/>
          </a:p>
        </p:txBody>
      </p:sp>
    </p:spTree>
    <p:extLst>
      <p:ext uri="{BB962C8B-B14F-4D97-AF65-F5344CB8AC3E}">
        <p14:creationId xmlns:p14="http://schemas.microsoft.com/office/powerpoint/2010/main" val="134255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CC63C7-AF7F-47A1-9B5C-567B5A1C82B2}" type="slidenum">
              <a:rPr lang="en-US" altLang="en-US"/>
              <a:pPr>
                <a:defRPr/>
              </a:pPr>
              <a:t>‹#›</a:t>
            </a:fld>
            <a:endParaRPr lang="en-US" altLang="en-US"/>
          </a:p>
        </p:txBody>
      </p:sp>
    </p:spTree>
    <p:extLst>
      <p:ext uri="{BB962C8B-B14F-4D97-AF65-F5344CB8AC3E}">
        <p14:creationId xmlns:p14="http://schemas.microsoft.com/office/powerpoint/2010/main" val="6183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E6691D-B386-47BB-99C8-082B187731DF}" type="slidenum">
              <a:rPr lang="en-US" altLang="en-US"/>
              <a:pPr>
                <a:defRPr/>
              </a:pPr>
              <a:t>‹#›</a:t>
            </a:fld>
            <a:endParaRPr lang="en-US" altLang="en-US"/>
          </a:p>
        </p:txBody>
      </p:sp>
    </p:spTree>
    <p:extLst>
      <p:ext uri="{BB962C8B-B14F-4D97-AF65-F5344CB8AC3E}">
        <p14:creationId xmlns:p14="http://schemas.microsoft.com/office/powerpoint/2010/main" val="361840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09B95B-CD51-40AB-834D-ED88C6010713}" type="slidenum">
              <a:rPr lang="en-US" altLang="en-US"/>
              <a:pPr>
                <a:defRPr/>
              </a:pPr>
              <a:t>‹#›</a:t>
            </a:fld>
            <a:endParaRPr lang="en-US" altLang="en-US"/>
          </a:p>
        </p:txBody>
      </p:sp>
    </p:spTree>
    <p:extLst>
      <p:ext uri="{BB962C8B-B14F-4D97-AF65-F5344CB8AC3E}">
        <p14:creationId xmlns:p14="http://schemas.microsoft.com/office/powerpoint/2010/main" val="132893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4A9244-632F-48CA-9FBB-95A0A05FB5E4}" type="slidenum">
              <a:rPr lang="en-US" altLang="en-US"/>
              <a:pPr>
                <a:defRPr/>
              </a:pPr>
              <a:t>‹#›</a:t>
            </a:fld>
            <a:endParaRPr lang="en-US" altLang="en-US"/>
          </a:p>
        </p:txBody>
      </p:sp>
    </p:spTree>
    <p:extLst>
      <p:ext uri="{BB962C8B-B14F-4D97-AF65-F5344CB8AC3E}">
        <p14:creationId xmlns:p14="http://schemas.microsoft.com/office/powerpoint/2010/main" val="27925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3A6C8D-A52F-47CA-98E5-B6976EA5A826}" type="slidenum">
              <a:rPr lang="en-US" altLang="en-US"/>
              <a:pPr>
                <a:defRPr/>
              </a:pPr>
              <a:t>‹#›</a:t>
            </a:fld>
            <a:endParaRPr lang="en-US" altLang="en-US"/>
          </a:p>
        </p:txBody>
      </p:sp>
    </p:spTree>
    <p:extLst>
      <p:ext uri="{BB962C8B-B14F-4D97-AF65-F5344CB8AC3E}">
        <p14:creationId xmlns:p14="http://schemas.microsoft.com/office/powerpoint/2010/main" val="418631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6E6002-5874-4458-97E5-B6957F1D127A}" type="slidenum">
              <a:rPr lang="en-US" altLang="en-US"/>
              <a:pPr>
                <a:defRPr/>
              </a:pPr>
              <a:t>‹#›</a:t>
            </a:fld>
            <a:endParaRPr lang="en-US" altLang="en-US"/>
          </a:p>
        </p:txBody>
      </p:sp>
    </p:spTree>
    <p:extLst>
      <p:ext uri="{BB962C8B-B14F-4D97-AF65-F5344CB8AC3E}">
        <p14:creationId xmlns:p14="http://schemas.microsoft.com/office/powerpoint/2010/main" val="294645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CC4CE6A-F9ED-4C4D-A5CD-A48D3FE8B00F}" type="slidenum">
              <a:rPr lang="en-US" altLang="en-US"/>
              <a:pPr>
                <a:defRPr/>
              </a:pPr>
              <a:t>‹#›</a:t>
            </a:fld>
            <a:endParaRPr lang="en-US" altLang="en-US"/>
          </a:p>
        </p:txBody>
      </p:sp>
    </p:spTree>
    <p:extLst>
      <p:ext uri="{BB962C8B-B14F-4D97-AF65-F5344CB8AC3E}">
        <p14:creationId xmlns:p14="http://schemas.microsoft.com/office/powerpoint/2010/main" val="395660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A0B00-3979-4024-B133-F40AB6902C93}" type="slidenum">
              <a:rPr lang="en-US" altLang="en-US"/>
              <a:pPr>
                <a:defRPr/>
              </a:pPr>
              <a:t>‹#›</a:t>
            </a:fld>
            <a:endParaRPr lang="en-US" altLang="en-US"/>
          </a:p>
        </p:txBody>
      </p:sp>
    </p:spTree>
    <p:extLst>
      <p:ext uri="{BB962C8B-B14F-4D97-AF65-F5344CB8AC3E}">
        <p14:creationId xmlns:p14="http://schemas.microsoft.com/office/powerpoint/2010/main" val="302678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379F34-3326-4FAF-808B-3AD142882D2F}" type="slidenum">
              <a:rPr lang="en-US" altLang="en-US"/>
              <a:pPr>
                <a:defRPr/>
              </a:pPr>
              <a:t>‹#›</a:t>
            </a:fld>
            <a:endParaRPr lang="en-US" altLang="en-US"/>
          </a:p>
        </p:txBody>
      </p:sp>
    </p:spTree>
    <p:extLst>
      <p:ext uri="{BB962C8B-B14F-4D97-AF65-F5344CB8AC3E}">
        <p14:creationId xmlns:p14="http://schemas.microsoft.com/office/powerpoint/2010/main" val="405474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9712861-3F1A-4BE7-92F8-6CC6267399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7">
                                            <p:txEl>
                                              <p:pRg st="0" end="0"/>
                                            </p:txEl>
                                          </p:spTgt>
                                        </p:tgtEl>
                                        <p:attrNameLst>
                                          <p:attrName>style.visibility</p:attrName>
                                        </p:attrNameLst>
                                      </p:cBhvr>
                                      <p:to>
                                        <p:strVal val="visible"/>
                                      </p:to>
                                    </p:set>
                                    <p:anim calcmode="lin" valueType="num">
                                      <p:cBhvr>
                                        <p:cTn id="13"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7">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 calcmode="lin" valueType="num">
                                      <p:cBhvr>
                                        <p:cTn id="17"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7">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027">
                                            <p:txEl>
                                              <p:pRg st="2" end="2"/>
                                            </p:txEl>
                                          </p:spTgt>
                                        </p:tgtEl>
                                        <p:attrNameLst>
                                          <p:attrName>style.visibility</p:attrName>
                                        </p:attrNameLst>
                                      </p:cBhvr>
                                      <p:to>
                                        <p:strVal val="visible"/>
                                      </p:to>
                                    </p:set>
                                    <p:anim calcmode="lin" valueType="num">
                                      <p:cBhvr>
                                        <p:cTn id="21"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027">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p:cTn id="25"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27">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027">
                                            <p:txEl>
                                              <p:pRg st="4" end="4"/>
                                            </p:txEl>
                                          </p:spTgt>
                                        </p:tgtEl>
                                        <p:attrNameLst>
                                          <p:attrName>style.visibility</p:attrName>
                                        </p:attrNameLst>
                                      </p:cBhvr>
                                      <p:to>
                                        <p:strVal val="visible"/>
                                      </p:to>
                                    </p:set>
                                    <p:anim calcmode="lin" valueType="num">
                                      <p:cBhvr>
                                        <p:cTn id="29"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02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3" presetClass="entr" presetSubtype="1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133600"/>
            <a:ext cx="7772400" cy="1470025"/>
          </a:xfrm>
        </p:spPr>
        <p:txBody>
          <a:bodyPr/>
          <a:lstStyle/>
          <a:p>
            <a:pPr algn="l" eaLnBrk="1" hangingPunct="1">
              <a:defRPr/>
            </a:pPr>
            <a:r>
              <a:rPr lang="en-US" sz="6000" b="1" smtClean="0">
                <a:solidFill>
                  <a:srgbClr val="FF0000"/>
                </a:solidFill>
                <a:ea typeface="+mj-ea"/>
              </a:rPr>
              <a:t>Theme</a:t>
            </a:r>
          </a:p>
        </p:txBody>
      </p:sp>
      <p:sp>
        <p:nvSpPr>
          <p:cNvPr id="2051" name="Rectangle 3"/>
          <p:cNvSpPr>
            <a:spLocks noGrp="1" noChangeArrowheads="1"/>
          </p:cNvSpPr>
          <p:nvPr>
            <p:ph type="subTitle" idx="1"/>
          </p:nvPr>
        </p:nvSpPr>
        <p:spPr>
          <a:xfrm>
            <a:off x="914400" y="3733800"/>
            <a:ext cx="6400800" cy="1752600"/>
          </a:xfrm>
        </p:spPr>
        <p:txBody>
          <a:bodyPr/>
          <a:lstStyle/>
          <a:p>
            <a:pPr algn="l" eaLnBrk="1" hangingPunct="1">
              <a:defRPr/>
            </a:pPr>
            <a:r>
              <a:rPr lang="en-US" b="1" smtClean="0">
                <a:ea typeface="+mn-ea"/>
              </a:rPr>
              <a:t>The Search for </a:t>
            </a:r>
            <a:r>
              <a:rPr lang="en-US" b="1" smtClean="0">
                <a:solidFill>
                  <a:schemeClr val="bg2"/>
                </a:solidFill>
                <a:ea typeface="+mn-ea"/>
              </a:rPr>
              <a:t>Meaning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228600"/>
            <a:ext cx="8686800" cy="6858000"/>
          </a:xfrm>
        </p:spPr>
        <p:txBody>
          <a:bodyPr/>
          <a:lstStyle/>
          <a:p>
            <a:pPr algn="ctr" eaLnBrk="1" hangingPunct="1">
              <a:lnSpc>
                <a:spcPct val="80000"/>
              </a:lnSpc>
              <a:buFontTx/>
              <a:buNone/>
            </a:pPr>
            <a:r>
              <a:rPr lang="en-US" altLang="en-US" sz="2800" dirty="0"/>
              <a:t>	</a:t>
            </a:r>
            <a:r>
              <a:rPr lang="en-US" altLang="en-US" sz="2800" b="1" dirty="0"/>
              <a:t>What is the </a:t>
            </a:r>
            <a:r>
              <a:rPr lang="en-US" altLang="en-US" sz="2800" b="1" dirty="0">
                <a:solidFill>
                  <a:srgbClr val="FF0000"/>
                </a:solidFill>
              </a:rPr>
              <a:t>theme</a:t>
            </a:r>
            <a:r>
              <a:rPr lang="en-US" altLang="en-US" sz="2800" b="1" dirty="0"/>
              <a:t>?</a:t>
            </a:r>
            <a:endParaRPr lang="en-US" altLang="en-US" sz="2800" dirty="0" smtClean="0"/>
          </a:p>
          <a:p>
            <a:pPr eaLnBrk="1" hangingPunct="1">
              <a:lnSpc>
                <a:spcPct val="80000"/>
              </a:lnSpc>
              <a:buFontTx/>
              <a:buNone/>
            </a:pPr>
            <a:r>
              <a:rPr lang="en-US" altLang="en-US" sz="2500" dirty="0" smtClean="0"/>
              <a:t>		Carrie </a:t>
            </a:r>
            <a:r>
              <a:rPr lang="en-US" altLang="en-US" sz="2500" dirty="0"/>
              <a:t>loved her phone and her tablet.  She was always looking at one or the other.  Her parents would try to talk to her about her life, but she would just ignore them or give them monosyllabic answers until they left her alone.  When she was at school, she'd sneak peeks at her phone under her desk whenever she could get away with it.  When she was at parties, she spent more time interacting with the devices in front of her than with the people around her. Even at concerts and sporting events, Carrie seldom removed her eyes from these tiny screens.  One day Carrie was walking home from a friend's house and watching a funny video of people slipping on ice.  She began crossing the street just after the light changed. She was so into the video that she did not notice the oncoming traffic.  She walked directly into the traffic while laughing at the falling people on her tiny screen and was hit by a bus.  Carrie sustained mild injuries, but both of her devices were destroyed. As far as she was concerned, her life was over.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defRPr/>
            </a:pPr>
            <a:r>
              <a:rPr lang="en-US" b="1" smtClean="0">
                <a:solidFill>
                  <a:srgbClr val="C0C0C0"/>
                </a:solidFill>
                <a:ea typeface="+mj-ea"/>
              </a:rPr>
              <a:t>Example</a:t>
            </a:r>
            <a:r>
              <a:rPr lang="en-US" b="1" smtClean="0">
                <a:ea typeface="+mj-ea"/>
              </a:rPr>
              <a:t> </a:t>
            </a:r>
            <a:r>
              <a:rPr lang="en-US" b="1" smtClean="0">
                <a:solidFill>
                  <a:srgbClr val="FF0000"/>
                </a:solidFill>
                <a:ea typeface="+mj-ea"/>
              </a:rPr>
              <a:t>Answers</a:t>
            </a:r>
          </a:p>
        </p:txBody>
      </p:sp>
      <p:sp>
        <p:nvSpPr>
          <p:cNvPr id="12291" name="Rectangle 3"/>
          <p:cNvSpPr>
            <a:spLocks noGrp="1" noChangeArrowheads="1"/>
          </p:cNvSpPr>
          <p:nvPr>
            <p:ph type="body" idx="1"/>
          </p:nvPr>
        </p:nvSpPr>
        <p:spPr/>
        <p:txBody>
          <a:bodyPr/>
          <a:lstStyle/>
          <a:p>
            <a:pPr eaLnBrk="1" hangingPunct="1">
              <a:buFontTx/>
              <a:buNone/>
            </a:pPr>
            <a:r>
              <a:rPr lang="en-US" altLang="en-US" dirty="0"/>
              <a:t>Practice moderation with all things desirable. </a:t>
            </a:r>
          </a:p>
          <a:p>
            <a:pPr eaLnBrk="1" hangingPunct="1">
              <a:buFontTx/>
              <a:buNone/>
            </a:pPr>
            <a:r>
              <a:rPr lang="en-US" altLang="en-US" dirty="0"/>
              <a:t>You can get too much of a good thing.</a:t>
            </a:r>
          </a:p>
          <a:p>
            <a:pPr eaLnBrk="1" hangingPunct="1">
              <a:buFontTx/>
              <a:buNone/>
            </a:pPr>
            <a:r>
              <a:rPr lang="en-US" altLang="en-US" dirty="0"/>
              <a:t>Safety first.</a:t>
            </a:r>
          </a:p>
          <a:p>
            <a:pPr eaLnBrk="1" hangingPunct="1">
              <a:buFontTx/>
              <a:buNone/>
            </a:pPr>
            <a:endParaRPr lang="en-US" altLang="en-US" dirty="0"/>
          </a:p>
          <a:p>
            <a:pPr eaLnBrk="1" hangingPunct="1">
              <a:buFontTx/>
              <a:buNone/>
            </a:pPr>
            <a:r>
              <a:rPr lang="en-US" altLang="en-US" b="1" dirty="0"/>
              <a:t>	Explanation:</a:t>
            </a:r>
          </a:p>
          <a:p>
            <a:pPr eaLnBrk="1" hangingPunct="1">
              <a:buFontTx/>
              <a:buNone/>
            </a:pPr>
            <a:r>
              <a:rPr lang="en-US" altLang="en-US" dirty="0"/>
              <a:t>	Carrie loves to use her phone, but she needs to balance that desire with the more practical concerns of safety and wellbeing.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altLang="en-US" b="1" dirty="0">
                <a:solidFill>
                  <a:schemeClr val="bg2"/>
                </a:solidFill>
              </a:rPr>
              <a:t>Themes</a:t>
            </a:r>
            <a:r>
              <a:rPr lang="en-US" altLang="en-US" b="1" dirty="0"/>
              <a:t> are about the </a:t>
            </a:r>
            <a:r>
              <a:rPr lang="en-US" altLang="en-US" b="1" dirty="0">
                <a:solidFill>
                  <a:srgbClr val="FF0000"/>
                </a:solidFill>
              </a:rPr>
              <a:t>big picture</a:t>
            </a:r>
            <a:r>
              <a:rPr lang="en-US" altLang="en-US" b="1" dirty="0"/>
              <a:t>.</a:t>
            </a:r>
            <a:endParaRPr lang="en-US" dirty="0"/>
          </a:p>
        </p:txBody>
      </p:sp>
      <p:sp>
        <p:nvSpPr>
          <p:cNvPr id="4" name="Oval 4"/>
          <p:cNvSpPr>
            <a:spLocks noGrp="1" noChangeArrowheads="1"/>
          </p:cNvSpPr>
          <p:nvPr>
            <p:ph idx="1"/>
          </p:nvPr>
        </p:nvSpPr>
        <p:spPr bwMode="auto">
          <a:xfrm>
            <a:off x="-457200" y="4267200"/>
            <a:ext cx="9727442" cy="45259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en-US" altLang="en-US" sz="2800" b="1"/>
              <a:t>Big World of the Theme.</a:t>
            </a:r>
          </a:p>
          <a:p>
            <a:pPr algn="r" eaLnBrk="1" hangingPunct="1">
              <a:spcBef>
                <a:spcPct val="0"/>
              </a:spcBef>
              <a:buFontTx/>
              <a:buNone/>
            </a:pPr>
            <a:r>
              <a:rPr lang="en-US" altLang="en-US" sz="2800" b="1"/>
              <a:t>Applies to the </a:t>
            </a:r>
            <a:r>
              <a:rPr lang="en-US" altLang="en-US" sz="2800" b="1">
                <a:solidFill>
                  <a:srgbClr val="C0C0C0"/>
                </a:solidFill>
              </a:rPr>
              <a:t>“real” </a:t>
            </a:r>
            <a:r>
              <a:rPr lang="en-US" altLang="en-US" sz="2800" b="1"/>
              <a:t>world</a:t>
            </a:r>
            <a:r>
              <a:rPr lang="en-US" altLang="en-US" sz="1800"/>
              <a:t>.</a:t>
            </a:r>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p:txBody>
      </p:sp>
      <p:sp>
        <p:nvSpPr>
          <p:cNvPr id="6" name="AutoShape 5"/>
          <p:cNvSpPr>
            <a:spLocks noChangeArrowheads="1"/>
          </p:cNvSpPr>
          <p:nvPr/>
        </p:nvSpPr>
        <p:spPr bwMode="auto">
          <a:xfrm>
            <a:off x="1023582" y="4076700"/>
            <a:ext cx="2634018" cy="1066800"/>
          </a:xfrm>
          <a:prstGeom prst="curvedDownArrow">
            <a:avLst>
              <a:gd name="adj1" fmla="val 72000"/>
              <a:gd name="adj2" fmla="val 1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5" name="Oval 6"/>
          <p:cNvSpPr>
            <a:spLocks noChangeArrowheads="1"/>
          </p:cNvSpPr>
          <p:nvPr/>
        </p:nvSpPr>
        <p:spPr bwMode="auto">
          <a:xfrm>
            <a:off x="609600" y="4953000"/>
            <a:ext cx="2133600" cy="1746250"/>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2400" b="1" dirty="0"/>
              <a:t>Small</a:t>
            </a:r>
          </a:p>
          <a:p>
            <a:pPr algn="ctr" eaLnBrk="1" hangingPunct="1">
              <a:spcBef>
                <a:spcPct val="0"/>
              </a:spcBef>
              <a:buFontTx/>
              <a:buNone/>
            </a:pPr>
            <a:r>
              <a:rPr lang="en-US" altLang="en-US" sz="2400" b="1" dirty="0"/>
              <a:t>World</a:t>
            </a:r>
          </a:p>
          <a:p>
            <a:pPr algn="ctr" eaLnBrk="1" hangingPunct="1">
              <a:spcBef>
                <a:spcPct val="0"/>
              </a:spcBef>
              <a:buFontTx/>
              <a:buNone/>
            </a:pPr>
            <a:r>
              <a:rPr lang="en-US" altLang="en-US" sz="2400" b="1" dirty="0"/>
              <a:t>of the</a:t>
            </a:r>
          </a:p>
          <a:p>
            <a:pPr algn="ctr" eaLnBrk="1" hangingPunct="1">
              <a:spcBef>
                <a:spcPct val="0"/>
              </a:spcBef>
              <a:buFontTx/>
              <a:buNone/>
            </a:pPr>
            <a:r>
              <a:rPr lang="en-US" altLang="en-US" sz="2400" b="1" dirty="0"/>
              <a:t>Story</a:t>
            </a:r>
          </a:p>
        </p:txBody>
      </p:sp>
      <p:sp>
        <p:nvSpPr>
          <p:cNvPr id="7" name="Rectangle 6"/>
          <p:cNvSpPr/>
          <p:nvPr/>
        </p:nvSpPr>
        <p:spPr>
          <a:xfrm>
            <a:off x="457200" y="1676400"/>
            <a:ext cx="8229600" cy="2062103"/>
          </a:xfrm>
          <a:prstGeom prst="rect">
            <a:avLst/>
          </a:prstGeom>
        </p:spPr>
        <p:txBody>
          <a:bodyPr wrap="square">
            <a:spAutoFit/>
          </a:bodyPr>
          <a:lstStyle/>
          <a:p>
            <a:pPr eaLnBrk="1" hangingPunct="1">
              <a:buFontTx/>
              <a:buNone/>
            </a:pPr>
            <a:r>
              <a:rPr lang="en-US" altLang="en-US" sz="3200" b="1" dirty="0"/>
              <a:t>Not</a:t>
            </a:r>
            <a:r>
              <a:rPr lang="en-US" altLang="en-US" sz="3200" dirty="0"/>
              <a:t> </a:t>
            </a:r>
            <a:r>
              <a:rPr lang="en-US" altLang="en-US" sz="3200" b="1" dirty="0"/>
              <a:t>“Carrie should get off her phone.”</a:t>
            </a:r>
          </a:p>
          <a:p>
            <a:pPr eaLnBrk="1" hangingPunct="1">
              <a:buFontTx/>
              <a:buNone/>
            </a:pPr>
            <a:r>
              <a:rPr lang="en-US" altLang="en-US" sz="3200" b="1" dirty="0"/>
              <a:t>Not “Phones can be dangerous.”</a:t>
            </a:r>
          </a:p>
          <a:p>
            <a:pPr eaLnBrk="1" hangingPunct="1">
              <a:buFontTx/>
              <a:buNone/>
            </a:pPr>
            <a:r>
              <a:rPr lang="en-US" altLang="en-US" sz="3200" b="1" dirty="0"/>
              <a:t>Think BIGGER. Find “real” world advice that applies to many situations.</a:t>
            </a:r>
          </a:p>
        </p:txBody>
      </p:sp>
    </p:spTree>
    <p:extLst>
      <p:ext uri="{BB962C8B-B14F-4D97-AF65-F5344CB8AC3E}">
        <p14:creationId xmlns:p14="http://schemas.microsoft.com/office/powerpoint/2010/main" val="262821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0" y="381000"/>
            <a:ext cx="8915400" cy="6477000"/>
          </a:xfrm>
        </p:spPr>
        <p:txBody>
          <a:bodyPr/>
          <a:lstStyle/>
          <a:p>
            <a:pPr eaLnBrk="1" hangingPunct="1">
              <a:lnSpc>
                <a:spcPct val="80000"/>
              </a:lnSpc>
              <a:buFontTx/>
              <a:buNone/>
            </a:pPr>
            <a:r>
              <a:rPr lang="en-US" altLang="en-US" sz="2800" dirty="0" smtClean="0"/>
              <a:t>		Angie loved to draw.  She made colorful designs of people</a:t>
            </a:r>
            <a:r>
              <a:rPr lang="ja-JP" altLang="en-US" sz="2800" dirty="0" smtClean="0"/>
              <a:t>’</a:t>
            </a:r>
            <a:r>
              <a:rPr lang="en-US" altLang="ja-JP" sz="2800" dirty="0" smtClean="0"/>
              <a:t>s names with bright hearts &amp; flowers, but she lost her own markers, so she borrowed her teacher</a:t>
            </a:r>
            <a:r>
              <a:rPr lang="ja-JP" altLang="en-US" sz="2800" dirty="0" smtClean="0"/>
              <a:t>’</a:t>
            </a:r>
            <a:r>
              <a:rPr lang="en-US" altLang="ja-JP" sz="2800" dirty="0" smtClean="0"/>
              <a:t>s.  The school day was ending, but Angie wanted to keep coloring, so she took the teacher</a:t>
            </a:r>
            <a:r>
              <a:rPr lang="ja-JP" altLang="en-US" sz="2800" dirty="0" smtClean="0"/>
              <a:t>’</a:t>
            </a:r>
            <a:r>
              <a:rPr lang="en-US" altLang="ja-JP" sz="2800" dirty="0" smtClean="0"/>
              <a:t>s markers home and lost them in her messy room.  She came back to school the next day and wanted to color again, so she asked the teacher for more markers.  The teacher replied, </a:t>
            </a:r>
            <a:r>
              <a:rPr lang="ja-JP" altLang="en-US" sz="2800" dirty="0" smtClean="0"/>
              <a:t>“</a:t>
            </a:r>
            <a:r>
              <a:rPr lang="en-US" altLang="ja-JP" sz="2800" dirty="0" smtClean="0"/>
              <a:t>Sure, Angie, but this is my last pack.</a:t>
            </a:r>
            <a:r>
              <a:rPr lang="ja-JP" altLang="en-US" sz="2800" dirty="0" smtClean="0"/>
              <a:t>”</a:t>
            </a:r>
            <a:r>
              <a:rPr lang="en-US" altLang="ja-JP" sz="2800" dirty="0" smtClean="0"/>
              <a:t>  Angie said she would be careful, but by the end of the day the markers were scattered all over the floor and the custodian swept them up and disposed of them.  When Angie came in the next day, she asked the teacher for more markers, but she was disappointed to find that there </a:t>
            </a:r>
            <a:r>
              <a:rPr lang="en-US" altLang="ja-JP" sz="2800" dirty="0" err="1" smtClean="0"/>
              <a:t>weren</a:t>
            </a:r>
            <a:r>
              <a:rPr lang="ja-JP" altLang="en-US" sz="2800" dirty="0" smtClean="0"/>
              <a:t>’</a:t>
            </a:r>
            <a:r>
              <a:rPr lang="en-US" altLang="ja-JP" sz="2800" dirty="0" smtClean="0"/>
              <a:t>t any more.  </a:t>
            </a:r>
            <a:r>
              <a:rPr lang="ja-JP" altLang="en-US" sz="2800" dirty="0" smtClean="0"/>
              <a:t>“</a:t>
            </a:r>
            <a:r>
              <a:rPr lang="en-US" altLang="ja-JP" sz="2800" dirty="0" smtClean="0"/>
              <a:t>I don</a:t>
            </a:r>
            <a:r>
              <a:rPr lang="ja-JP" altLang="en-US" sz="2800" dirty="0" smtClean="0"/>
              <a:t>’</a:t>
            </a:r>
            <a:r>
              <a:rPr lang="en-US" altLang="ja-JP" sz="2800" dirty="0" smtClean="0"/>
              <a:t>t know where all of my markers went,</a:t>
            </a:r>
            <a:r>
              <a:rPr lang="ja-JP" altLang="en-US" sz="2800" dirty="0" smtClean="0"/>
              <a:t>”</a:t>
            </a:r>
            <a:r>
              <a:rPr lang="en-US" altLang="ja-JP" sz="2800" dirty="0" smtClean="0"/>
              <a:t> said the teacher, </a:t>
            </a:r>
            <a:r>
              <a:rPr lang="ja-JP" altLang="en-US" sz="2800" dirty="0" smtClean="0"/>
              <a:t>“</a:t>
            </a:r>
            <a:r>
              <a:rPr lang="en-US" altLang="ja-JP" sz="2800" dirty="0" smtClean="0"/>
              <a:t>but I don</a:t>
            </a:r>
            <a:r>
              <a:rPr lang="ja-JP" altLang="en-US" sz="2800" dirty="0" smtClean="0"/>
              <a:t>’</a:t>
            </a:r>
            <a:r>
              <a:rPr lang="en-US" altLang="ja-JP" sz="2800" dirty="0" smtClean="0"/>
              <a:t>t have them.</a:t>
            </a:r>
            <a:r>
              <a:rPr lang="ja-JP" altLang="en-US" sz="2800" dirty="0" smtClean="0"/>
              <a:t>”</a:t>
            </a:r>
            <a:r>
              <a:rPr lang="en-US" altLang="ja-JP" sz="2800" dirty="0" smtClean="0"/>
              <a:t>  Angie had to draw her pictures with drab pencils.</a:t>
            </a:r>
            <a:endParaRPr lang="en-US" altLang="en-US"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defRPr/>
            </a:pPr>
            <a:r>
              <a:rPr lang="en-US" b="1" smtClean="0">
                <a:solidFill>
                  <a:srgbClr val="C0C0C0"/>
                </a:solidFill>
                <a:ea typeface="+mj-ea"/>
              </a:rPr>
              <a:t>Example</a:t>
            </a:r>
            <a:r>
              <a:rPr lang="en-US" b="1" smtClean="0">
                <a:ea typeface="+mj-ea"/>
              </a:rPr>
              <a:t> </a:t>
            </a:r>
            <a:r>
              <a:rPr lang="en-US" b="1" smtClean="0">
                <a:solidFill>
                  <a:srgbClr val="FF0000"/>
                </a:solidFill>
                <a:ea typeface="+mj-ea"/>
              </a:rPr>
              <a:t>Answers</a:t>
            </a:r>
          </a:p>
        </p:txBody>
      </p:sp>
      <p:sp>
        <p:nvSpPr>
          <p:cNvPr id="15363" name="Rectangle 3"/>
          <p:cNvSpPr>
            <a:spLocks noGrp="1" noChangeArrowheads="1"/>
          </p:cNvSpPr>
          <p:nvPr>
            <p:ph type="body" idx="1"/>
          </p:nvPr>
        </p:nvSpPr>
        <p:spPr/>
        <p:txBody>
          <a:bodyPr/>
          <a:lstStyle/>
          <a:p>
            <a:pPr eaLnBrk="1" hangingPunct="1">
              <a:buFontTx/>
              <a:buNone/>
              <a:defRPr/>
            </a:pPr>
            <a:r>
              <a:rPr lang="en-US" smtClean="0">
                <a:ea typeface="+mn-ea"/>
              </a:rPr>
              <a:t>Take care of shared resources.</a:t>
            </a:r>
          </a:p>
          <a:p>
            <a:pPr eaLnBrk="1" hangingPunct="1">
              <a:buFontTx/>
              <a:buNone/>
              <a:defRPr/>
            </a:pPr>
            <a:r>
              <a:rPr lang="en-US" smtClean="0">
                <a:ea typeface="+mn-ea"/>
              </a:rPr>
              <a:t>Some things will not replenish after they are exhausted.</a:t>
            </a:r>
          </a:p>
          <a:p>
            <a:pPr eaLnBrk="1" hangingPunct="1">
              <a:buFontTx/>
              <a:buNone/>
              <a:defRPr/>
            </a:pPr>
            <a:endParaRPr lang="en-US" smtClean="0">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0" y="304800"/>
            <a:ext cx="8839200" cy="6553200"/>
          </a:xfrm>
        </p:spPr>
        <p:txBody>
          <a:bodyPr/>
          <a:lstStyle/>
          <a:p>
            <a:pPr eaLnBrk="1" hangingPunct="1">
              <a:lnSpc>
                <a:spcPct val="80000"/>
              </a:lnSpc>
              <a:buFontTx/>
              <a:buNone/>
            </a:pPr>
            <a:r>
              <a:rPr lang="en-US" altLang="en-US" sz="2800" dirty="0" smtClean="0"/>
              <a:t>		Jenny hated reading class.  She </a:t>
            </a:r>
            <a:r>
              <a:rPr lang="en-US" altLang="en-US" sz="2800" dirty="0" smtClean="0"/>
              <a:t>didn't</a:t>
            </a:r>
            <a:r>
              <a:rPr lang="en-US" altLang="ja-JP" sz="2800" dirty="0" smtClean="0"/>
              <a:t> </a:t>
            </a:r>
            <a:r>
              <a:rPr lang="en-US" altLang="ja-JP" sz="2800" dirty="0" smtClean="0"/>
              <a:t>understand point of view or figurative language, and not knowing how to do the work frustrated her.  She asked the teacher for help, but he spoke so fast and used such big words that she still </a:t>
            </a:r>
            <a:r>
              <a:rPr lang="en-US" altLang="ja-JP" sz="2800" dirty="0" smtClean="0"/>
              <a:t>couldn't </a:t>
            </a:r>
            <a:r>
              <a:rPr lang="en-US" altLang="ja-JP" sz="2800" dirty="0" smtClean="0"/>
              <a:t>understand.  The teacher asked if she understood, and she nodded her head, but she </a:t>
            </a:r>
            <a:r>
              <a:rPr lang="en-US" altLang="ja-JP" sz="2800" dirty="0" smtClean="0"/>
              <a:t>didn‘t.  </a:t>
            </a:r>
            <a:r>
              <a:rPr lang="en-US" altLang="ja-JP" sz="2800" dirty="0" smtClean="0"/>
              <a:t>Jenny</a:t>
            </a:r>
            <a:r>
              <a:rPr lang="ja-JP" altLang="en-US" sz="2800" dirty="0" smtClean="0"/>
              <a:t>’</a:t>
            </a:r>
            <a:r>
              <a:rPr lang="en-US" altLang="ja-JP" sz="2800" dirty="0" smtClean="0"/>
              <a:t>s friend Katie knew that Jenny was having trouble, and, rather than just giving Jenny all of the answers, Katie explained to Jenny how to solve the problems.  Katie spoke clearly and at Jenny</a:t>
            </a:r>
            <a:r>
              <a:rPr lang="ja-JP" altLang="en-US" sz="2800" dirty="0" smtClean="0"/>
              <a:t>’</a:t>
            </a:r>
            <a:r>
              <a:rPr lang="en-US" altLang="ja-JP" sz="2800" dirty="0" smtClean="0"/>
              <a:t>s level, and Jenny was happy that she finally learned how to do the work.  Later in the week, Katie was having trouble in math class.  She </a:t>
            </a:r>
            <a:r>
              <a:rPr lang="en-US" altLang="ja-JP" sz="2800" dirty="0" smtClean="0"/>
              <a:t>didn't </a:t>
            </a:r>
            <a:r>
              <a:rPr lang="en-US" altLang="ja-JP" sz="2800" dirty="0" smtClean="0"/>
              <a:t>understand coordinates and was really frustrated.  Seeing that Katie was having problems, Jenny, who understood math very well, taught Katie coordinates.  Both girls made honor roll that quarter. </a:t>
            </a:r>
            <a:endParaRPr lang="en-US" alt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defRPr/>
            </a:pPr>
            <a:r>
              <a:rPr lang="en-US" b="1" smtClean="0">
                <a:solidFill>
                  <a:srgbClr val="C0C0C0"/>
                </a:solidFill>
                <a:ea typeface="+mj-ea"/>
              </a:rPr>
              <a:t>Example</a:t>
            </a:r>
            <a:r>
              <a:rPr lang="en-US" b="1" smtClean="0">
                <a:ea typeface="+mj-ea"/>
              </a:rPr>
              <a:t> </a:t>
            </a:r>
            <a:r>
              <a:rPr lang="en-US" b="1" smtClean="0">
                <a:solidFill>
                  <a:srgbClr val="FF0000"/>
                </a:solidFill>
                <a:ea typeface="+mj-ea"/>
              </a:rPr>
              <a:t>Answers</a:t>
            </a:r>
          </a:p>
        </p:txBody>
      </p:sp>
      <p:sp>
        <p:nvSpPr>
          <p:cNvPr id="16387" name="Rectangle 3"/>
          <p:cNvSpPr>
            <a:spLocks noGrp="1" noChangeArrowheads="1"/>
          </p:cNvSpPr>
          <p:nvPr>
            <p:ph type="body" idx="1"/>
          </p:nvPr>
        </p:nvSpPr>
        <p:spPr/>
        <p:txBody>
          <a:bodyPr/>
          <a:lstStyle/>
          <a:p>
            <a:pPr eaLnBrk="1" hangingPunct="1">
              <a:buFontTx/>
              <a:buNone/>
              <a:defRPr/>
            </a:pPr>
            <a:r>
              <a:rPr lang="en-US" smtClean="0">
                <a:ea typeface="+mn-ea"/>
              </a:rPr>
              <a:t>Cooperation is the key to success.</a:t>
            </a:r>
          </a:p>
          <a:p>
            <a:pPr eaLnBrk="1" hangingPunct="1">
              <a:buFontTx/>
              <a:buNone/>
              <a:defRPr/>
            </a:pPr>
            <a:r>
              <a:rPr lang="en-US" smtClean="0">
                <a:ea typeface="+mn-ea"/>
              </a:rPr>
              <a:t>We can all do better when we work together.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defRPr/>
            </a:pPr>
            <a:r>
              <a:rPr lang="en-US" b="1" smtClean="0">
                <a:ea typeface="+mj-ea"/>
              </a:rPr>
              <a:t>What is a </a:t>
            </a:r>
            <a:r>
              <a:rPr lang="en-US" b="1" smtClean="0">
                <a:solidFill>
                  <a:srgbClr val="FF0000"/>
                </a:solidFill>
                <a:ea typeface="+mj-ea"/>
              </a:rPr>
              <a:t>Theme</a:t>
            </a:r>
            <a:r>
              <a:rPr lang="en-US" b="1" smtClean="0">
                <a:ea typeface="+mj-ea"/>
              </a:rPr>
              <a:t>?</a:t>
            </a:r>
          </a:p>
        </p:txBody>
      </p:sp>
      <p:sp>
        <p:nvSpPr>
          <p:cNvPr id="3075" name="Rectangle 3"/>
          <p:cNvSpPr>
            <a:spLocks noGrp="1" noChangeArrowheads="1"/>
          </p:cNvSpPr>
          <p:nvPr>
            <p:ph type="body" idx="1"/>
          </p:nvPr>
        </p:nvSpPr>
        <p:spPr/>
        <p:txBody>
          <a:bodyPr/>
          <a:lstStyle/>
          <a:p>
            <a:pPr eaLnBrk="1" hangingPunct="1">
              <a:buFontTx/>
              <a:buNone/>
            </a:pPr>
            <a:r>
              <a:rPr lang="en-US" altLang="en-US" b="1" smtClean="0">
                <a:solidFill>
                  <a:srgbClr val="FF0000"/>
                </a:solidFill>
              </a:rPr>
              <a:t>Theme</a:t>
            </a:r>
            <a:r>
              <a:rPr lang="en-US" altLang="en-US" b="1" smtClean="0"/>
              <a:t>: </a:t>
            </a:r>
            <a:r>
              <a:rPr lang="en-US" altLang="en-US" smtClean="0"/>
              <a:t>Life lesson, meaning, </a:t>
            </a:r>
            <a:r>
              <a:rPr lang="en-US" altLang="en-US" b="1" smtClean="0"/>
              <a:t>moral</a:t>
            </a:r>
            <a:r>
              <a:rPr lang="en-US" altLang="en-US" smtClean="0"/>
              <a:t>, or message about life or human nature that is communicated by a literary work.</a:t>
            </a:r>
          </a:p>
          <a:p>
            <a:pPr eaLnBrk="1" hangingPunct="1">
              <a:buFontTx/>
              <a:buNone/>
            </a:pPr>
            <a:endParaRPr lang="en-US" altLang="en-US" smtClean="0"/>
          </a:p>
          <a:p>
            <a:pPr eaLnBrk="1" hangingPunct="1">
              <a:buFontTx/>
              <a:buNone/>
            </a:pPr>
            <a:r>
              <a:rPr lang="en-US" altLang="en-US" smtClean="0"/>
              <a:t>In other words…</a:t>
            </a:r>
          </a:p>
          <a:p>
            <a:pPr eaLnBrk="1" hangingPunct="1">
              <a:buFontTx/>
              <a:buNone/>
            </a:pPr>
            <a:r>
              <a:rPr lang="en-US" altLang="en-US" b="1" smtClean="0">
                <a:solidFill>
                  <a:srgbClr val="FF0000"/>
                </a:solidFill>
              </a:rPr>
              <a:t>Theme</a:t>
            </a:r>
            <a:r>
              <a:rPr lang="en-US" altLang="en-US" b="1" smtClean="0"/>
              <a:t> is what the story teaches readers.</a:t>
            </a:r>
          </a:p>
          <a:p>
            <a:pPr eaLnBrk="1" hangingPunct="1">
              <a:buFontTx/>
              <a:buNone/>
            </a:pPr>
            <a:endParaRPr lang="en-US" altLang="en-US" b="1" smtClean="0"/>
          </a:p>
          <a:p>
            <a:pPr eaLnBrk="1" hangingPunct="1">
              <a:buFontTx/>
              <a:buNone/>
            </a:pPr>
            <a:endParaRPr lang="en-US" altLang="en-US"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defRPr/>
            </a:pPr>
            <a:r>
              <a:rPr lang="en-US" b="1" smtClean="0">
                <a:solidFill>
                  <a:srgbClr val="FF0000"/>
                </a:solidFill>
                <a:ea typeface="+mj-ea"/>
              </a:rPr>
              <a:t>Themes</a:t>
            </a:r>
          </a:p>
        </p:txBody>
      </p:sp>
      <p:sp>
        <p:nvSpPr>
          <p:cNvPr id="4099" name="Rectangle 3"/>
          <p:cNvSpPr>
            <a:spLocks noGrp="1" noChangeArrowheads="1"/>
          </p:cNvSpPr>
          <p:nvPr>
            <p:ph type="body" idx="1"/>
          </p:nvPr>
        </p:nvSpPr>
        <p:spPr/>
        <p:txBody>
          <a:bodyPr/>
          <a:lstStyle/>
          <a:p>
            <a:pPr eaLnBrk="1" hangingPunct="1">
              <a:buFontTx/>
              <a:buNone/>
            </a:pPr>
            <a:r>
              <a:rPr lang="en-US" altLang="en-US" smtClean="0"/>
              <a:t>A </a:t>
            </a:r>
            <a:r>
              <a:rPr lang="en-US" altLang="en-US" b="1" smtClean="0">
                <a:solidFill>
                  <a:srgbClr val="FF0000"/>
                </a:solidFill>
              </a:rPr>
              <a:t>theme</a:t>
            </a:r>
            <a:r>
              <a:rPr lang="en-US" altLang="en-US" smtClean="0"/>
              <a:t> is </a:t>
            </a:r>
            <a:r>
              <a:rPr lang="en-US" altLang="en-US" b="1" smtClean="0"/>
              <a:t>not a word</a:t>
            </a:r>
            <a:r>
              <a:rPr lang="en-US" altLang="en-US" smtClean="0"/>
              <a:t>, it is </a:t>
            </a:r>
            <a:r>
              <a:rPr lang="en-US" altLang="en-US" b="1" smtClean="0"/>
              <a:t>a </a:t>
            </a:r>
            <a:r>
              <a:rPr lang="en-US" altLang="en-US" b="1" smtClean="0">
                <a:solidFill>
                  <a:schemeClr val="bg2"/>
                </a:solidFill>
              </a:rPr>
              <a:t>sentence</a:t>
            </a:r>
            <a:r>
              <a:rPr lang="en-US" altLang="en-US" smtClean="0"/>
              <a:t>.</a:t>
            </a:r>
          </a:p>
          <a:p>
            <a:pPr eaLnBrk="1" hangingPunct="1">
              <a:buFontTx/>
              <a:buNone/>
            </a:pPr>
            <a:r>
              <a:rPr lang="en-US" altLang="en-US" smtClean="0"/>
              <a:t>You don</a:t>
            </a:r>
            <a:r>
              <a:rPr lang="ja-JP" altLang="en-US" smtClean="0"/>
              <a:t>’</a:t>
            </a:r>
            <a:r>
              <a:rPr lang="en-US" altLang="ja-JP" smtClean="0"/>
              <a:t>t have to agree with the theme to identify it.</a:t>
            </a:r>
          </a:p>
          <a:p>
            <a:pPr eaLnBrk="1" hangingPunct="1">
              <a:buFontTx/>
              <a:buNone/>
            </a:pPr>
            <a:endParaRPr lang="en-US" altLang="en-US" sz="900" smtClean="0"/>
          </a:p>
          <a:p>
            <a:pPr algn="ctr" eaLnBrk="1" hangingPunct="1">
              <a:buFontTx/>
              <a:buNone/>
            </a:pPr>
            <a:r>
              <a:rPr lang="en-US" altLang="en-US" b="1" smtClean="0"/>
              <a:t>Examples</a:t>
            </a:r>
          </a:p>
          <a:p>
            <a:pPr algn="ctr" eaLnBrk="1" hangingPunct="1">
              <a:buFontTx/>
              <a:buNone/>
            </a:pPr>
            <a:endParaRPr lang="en-US" altLang="en-US" sz="400" b="1" smtClean="0"/>
          </a:p>
          <a:p>
            <a:pPr eaLnBrk="1" hangingPunct="1">
              <a:buFontTx/>
              <a:buNone/>
            </a:pPr>
            <a:r>
              <a:rPr lang="en-US" altLang="en-US" i="1" smtClean="0"/>
              <a:t>Money can</a:t>
            </a:r>
            <a:r>
              <a:rPr lang="ja-JP" altLang="en-US" i="1" smtClean="0"/>
              <a:t>’</a:t>
            </a:r>
            <a:r>
              <a:rPr lang="en-US" altLang="ja-JP" i="1" smtClean="0"/>
              <a:t>t buy happiness.</a:t>
            </a:r>
          </a:p>
          <a:p>
            <a:pPr eaLnBrk="1" hangingPunct="1">
              <a:buFontTx/>
              <a:buNone/>
            </a:pPr>
            <a:r>
              <a:rPr lang="en-US" altLang="en-US" i="1" smtClean="0"/>
              <a:t>Don</a:t>
            </a:r>
            <a:r>
              <a:rPr lang="ja-JP" altLang="en-US" i="1" smtClean="0"/>
              <a:t>’</a:t>
            </a:r>
            <a:r>
              <a:rPr lang="en-US" altLang="ja-JP" i="1" smtClean="0"/>
              <a:t>t judge people based on the surface. </a:t>
            </a:r>
          </a:p>
          <a:p>
            <a:pPr eaLnBrk="1" hangingPunct="1">
              <a:buFontTx/>
              <a:buNone/>
            </a:pPr>
            <a:r>
              <a:rPr lang="en-US" altLang="en-US" i="1" smtClean="0"/>
              <a:t>It is better to die free than live under tyranny.</a:t>
            </a:r>
            <a:r>
              <a:rPr lang="en-US" altLang="en-US"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0"/>
            <a:ext cx="8305800" cy="685800"/>
          </a:xfrm>
        </p:spPr>
        <p:txBody>
          <a:bodyPr/>
          <a:lstStyle/>
          <a:p>
            <a:pPr eaLnBrk="1" hangingPunct="1">
              <a:defRPr/>
            </a:pPr>
            <a:r>
              <a:rPr lang="en-US" sz="2800" b="1" smtClean="0">
                <a:ea typeface="+mj-ea"/>
              </a:rPr>
              <a:t>What is the </a:t>
            </a:r>
            <a:r>
              <a:rPr lang="en-US" sz="2800" b="1" smtClean="0">
                <a:solidFill>
                  <a:srgbClr val="FF0000"/>
                </a:solidFill>
                <a:ea typeface="+mj-ea"/>
              </a:rPr>
              <a:t>theme</a:t>
            </a:r>
            <a:r>
              <a:rPr lang="en-US" sz="2800" b="1" smtClean="0">
                <a:ea typeface="+mj-ea"/>
              </a:rPr>
              <a:t>?</a:t>
            </a:r>
          </a:p>
        </p:txBody>
      </p:sp>
      <p:sp>
        <p:nvSpPr>
          <p:cNvPr id="5123" name="Rectangle 3"/>
          <p:cNvSpPr>
            <a:spLocks noGrp="1" noChangeArrowheads="1"/>
          </p:cNvSpPr>
          <p:nvPr>
            <p:ph type="body" idx="1"/>
          </p:nvPr>
        </p:nvSpPr>
        <p:spPr>
          <a:xfrm>
            <a:off x="0" y="533400"/>
            <a:ext cx="8915400" cy="6324600"/>
          </a:xfrm>
        </p:spPr>
        <p:txBody>
          <a:bodyPr/>
          <a:lstStyle/>
          <a:p>
            <a:pPr eaLnBrk="1" hangingPunct="1">
              <a:lnSpc>
                <a:spcPct val="80000"/>
              </a:lnSpc>
              <a:buFontTx/>
              <a:buNone/>
            </a:pPr>
            <a:r>
              <a:rPr lang="en-US" altLang="en-US" sz="2800" dirty="0" smtClean="0"/>
              <a:t>		Jenny </a:t>
            </a:r>
            <a:r>
              <a:rPr lang="en-US" altLang="en-US" sz="2800" dirty="0" err="1" smtClean="0"/>
              <a:t>Puchovier</a:t>
            </a:r>
            <a:r>
              <a:rPr lang="en-US" altLang="en-US" sz="2800" dirty="0" smtClean="0"/>
              <a:t> was so excited.  She had a pack of Starburst in her lunch and she had been looking forward to eating them all morning.  Lunch finally came and Jenny sat down to eat her Starbursts when her </a:t>
            </a:r>
            <a:r>
              <a:rPr lang="en-US" altLang="en-US" sz="2800" i="1" dirty="0" smtClean="0"/>
              <a:t>friend</a:t>
            </a:r>
            <a:r>
              <a:rPr lang="en-US" altLang="en-US" sz="2800" dirty="0" smtClean="0"/>
              <a:t> </a:t>
            </a:r>
            <a:r>
              <a:rPr lang="en-US" altLang="en-US" sz="2800" dirty="0" err="1" smtClean="0"/>
              <a:t>Yudy</a:t>
            </a:r>
            <a:r>
              <a:rPr lang="en-US" altLang="en-US" sz="2800" dirty="0" smtClean="0"/>
              <a:t> sat next to her.  </a:t>
            </a:r>
            <a:r>
              <a:rPr lang="ja-JP" altLang="en-US" sz="2800" dirty="0" smtClean="0"/>
              <a:t>“</a:t>
            </a:r>
            <a:r>
              <a:rPr lang="en-US" altLang="ja-JP" sz="2800" dirty="0" smtClean="0"/>
              <a:t>Let me get the pink ones,</a:t>
            </a:r>
            <a:r>
              <a:rPr lang="ja-JP" altLang="en-US" sz="2800" dirty="0" smtClean="0"/>
              <a:t>”</a:t>
            </a:r>
            <a:r>
              <a:rPr lang="en-US" altLang="ja-JP" sz="2800" dirty="0" smtClean="0"/>
              <a:t> asked </a:t>
            </a:r>
            <a:r>
              <a:rPr lang="en-US" altLang="ja-JP" sz="2800" dirty="0" err="1" smtClean="0"/>
              <a:t>Yudy</a:t>
            </a:r>
            <a:r>
              <a:rPr lang="en-US" altLang="ja-JP" sz="2800" dirty="0" smtClean="0"/>
              <a:t>.  Jenny liked the pink ones best, but she thought </a:t>
            </a:r>
            <a:r>
              <a:rPr lang="en-US" altLang="ja-JP" sz="2800" dirty="0" err="1" smtClean="0"/>
              <a:t>Yudy</a:t>
            </a:r>
            <a:r>
              <a:rPr lang="en-US" altLang="ja-JP" sz="2800" dirty="0" smtClean="0"/>
              <a:t> was funny and Jenny wanted </a:t>
            </a:r>
            <a:r>
              <a:rPr lang="en-US" altLang="ja-JP" sz="2800" dirty="0" err="1" smtClean="0"/>
              <a:t>Yudy</a:t>
            </a:r>
            <a:r>
              <a:rPr lang="en-US" altLang="ja-JP" sz="2800" dirty="0" smtClean="0"/>
              <a:t> to like her, so Jenny gave </a:t>
            </a:r>
            <a:r>
              <a:rPr lang="en-US" altLang="ja-JP" sz="2800" dirty="0" err="1" smtClean="0"/>
              <a:t>Yudy</a:t>
            </a:r>
            <a:r>
              <a:rPr lang="en-US" altLang="ja-JP" sz="2800" dirty="0" smtClean="0"/>
              <a:t> all of her pink Starbursts. Then Carrie sat on the other side of Jenny.  </a:t>
            </a:r>
            <a:r>
              <a:rPr lang="ja-JP" altLang="en-US" sz="2800" dirty="0" smtClean="0"/>
              <a:t>“</a:t>
            </a:r>
            <a:r>
              <a:rPr lang="en-US" altLang="ja-JP" sz="2800" dirty="0" smtClean="0"/>
              <a:t>Let me have the red and orange ones, Jenny.” Jenny thought Carrie was cool, so she gave her the red and the orange Starbursts.  Now that she only had the yellow ones, Jenny wasn’t so excited about eating starbursts anymore.</a:t>
            </a:r>
            <a:endParaRPr lang="en-US" alt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defRPr/>
            </a:pPr>
            <a:r>
              <a:rPr lang="en-US" b="1" smtClean="0">
                <a:solidFill>
                  <a:srgbClr val="C0C0C0"/>
                </a:solidFill>
                <a:ea typeface="+mj-ea"/>
              </a:rPr>
              <a:t>Example</a:t>
            </a:r>
            <a:r>
              <a:rPr lang="en-US" b="1" smtClean="0">
                <a:ea typeface="+mj-ea"/>
              </a:rPr>
              <a:t> </a:t>
            </a:r>
            <a:r>
              <a:rPr lang="en-US" b="1" smtClean="0">
                <a:solidFill>
                  <a:srgbClr val="FF0000"/>
                </a:solidFill>
                <a:ea typeface="+mj-ea"/>
              </a:rPr>
              <a:t>Answers</a:t>
            </a:r>
          </a:p>
        </p:txBody>
      </p:sp>
      <p:sp>
        <p:nvSpPr>
          <p:cNvPr id="6147" name="Rectangle 3"/>
          <p:cNvSpPr>
            <a:spLocks noGrp="1" noChangeArrowheads="1"/>
          </p:cNvSpPr>
          <p:nvPr>
            <p:ph type="body" idx="1"/>
          </p:nvPr>
        </p:nvSpPr>
        <p:spPr/>
        <p:txBody>
          <a:bodyPr/>
          <a:lstStyle/>
          <a:p>
            <a:pPr eaLnBrk="1" hangingPunct="1">
              <a:buFontTx/>
              <a:buNone/>
            </a:pPr>
            <a:r>
              <a:rPr lang="en-US" altLang="en-US" smtClean="0"/>
              <a:t>You can</a:t>
            </a:r>
            <a:r>
              <a:rPr lang="ja-JP" altLang="en-US" smtClean="0"/>
              <a:t>’</a:t>
            </a:r>
            <a:r>
              <a:rPr lang="en-US" altLang="ja-JP" smtClean="0"/>
              <a:t>t buy friends.</a:t>
            </a:r>
          </a:p>
          <a:p>
            <a:pPr eaLnBrk="1" hangingPunct="1">
              <a:buFontTx/>
              <a:buNone/>
            </a:pPr>
            <a:r>
              <a:rPr lang="en-US" altLang="en-US" smtClean="0"/>
              <a:t>You have to take care of yourself.</a:t>
            </a:r>
          </a:p>
          <a:p>
            <a:pPr eaLnBrk="1" hangingPunct="1">
              <a:buFontTx/>
              <a:buNone/>
            </a:pPr>
            <a:r>
              <a:rPr lang="en-US" altLang="en-US" smtClean="0"/>
              <a:t>Not everybody is your friend.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Oval 6"/>
          <p:cNvSpPr>
            <a:spLocks noChangeArrowheads="1"/>
          </p:cNvSpPr>
          <p:nvPr/>
        </p:nvSpPr>
        <p:spPr bwMode="auto">
          <a:xfrm>
            <a:off x="-762000" y="3848100"/>
            <a:ext cx="10591800" cy="6019800"/>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en-US" altLang="en-US" sz="2800" b="1"/>
              <a:t>Big World of the Theme.</a:t>
            </a:r>
          </a:p>
          <a:p>
            <a:pPr algn="r" eaLnBrk="1" hangingPunct="1">
              <a:spcBef>
                <a:spcPct val="0"/>
              </a:spcBef>
              <a:buFontTx/>
              <a:buNone/>
            </a:pPr>
            <a:r>
              <a:rPr lang="en-US" altLang="en-US" sz="2800" b="1"/>
              <a:t>Applies to the </a:t>
            </a:r>
            <a:r>
              <a:rPr lang="ja-JP" altLang="en-US" sz="2800" b="1">
                <a:solidFill>
                  <a:srgbClr val="C0C0C0"/>
                </a:solidFill>
              </a:rPr>
              <a:t>“</a:t>
            </a:r>
            <a:r>
              <a:rPr lang="en-US" altLang="ja-JP" sz="2800" b="1">
                <a:solidFill>
                  <a:srgbClr val="C0C0C0"/>
                </a:solidFill>
              </a:rPr>
              <a:t>Real</a:t>
            </a:r>
            <a:r>
              <a:rPr lang="ja-JP" altLang="en-US" sz="2800" b="1">
                <a:solidFill>
                  <a:srgbClr val="C0C0C0"/>
                </a:solidFill>
              </a:rPr>
              <a:t>”</a:t>
            </a:r>
            <a:r>
              <a:rPr lang="en-US" altLang="ja-JP" sz="2800" b="1">
                <a:solidFill>
                  <a:srgbClr val="C0C0C0"/>
                </a:solidFill>
              </a:rPr>
              <a:t> </a:t>
            </a:r>
            <a:r>
              <a:rPr lang="en-US" altLang="ja-JP" sz="2800" b="1"/>
              <a:t>World</a:t>
            </a:r>
            <a:r>
              <a:rPr lang="en-US" altLang="ja-JP" sz="1800"/>
              <a:t>.</a:t>
            </a:r>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p:txBody>
      </p:sp>
      <p:sp>
        <p:nvSpPr>
          <p:cNvPr id="5122" name="Rectangle 2"/>
          <p:cNvSpPr>
            <a:spLocks noGrp="1" noChangeArrowheads="1"/>
          </p:cNvSpPr>
          <p:nvPr>
            <p:ph type="title"/>
          </p:nvPr>
        </p:nvSpPr>
        <p:spPr/>
        <p:txBody>
          <a:bodyPr/>
          <a:lstStyle/>
          <a:p>
            <a:pPr algn="l" eaLnBrk="1" hangingPunct="1">
              <a:defRPr/>
            </a:pPr>
            <a:r>
              <a:rPr lang="en-US" b="1" smtClean="0">
                <a:solidFill>
                  <a:schemeClr val="bg2"/>
                </a:solidFill>
                <a:ea typeface="+mj-ea"/>
              </a:rPr>
              <a:t>Identifying</a:t>
            </a:r>
            <a:r>
              <a:rPr lang="en-US" b="1" smtClean="0">
                <a:ea typeface="+mj-ea"/>
              </a:rPr>
              <a:t> </a:t>
            </a:r>
            <a:r>
              <a:rPr lang="en-US" b="1" smtClean="0">
                <a:solidFill>
                  <a:srgbClr val="FF0000"/>
                </a:solidFill>
                <a:ea typeface="+mj-ea"/>
              </a:rPr>
              <a:t>Themes</a:t>
            </a:r>
          </a:p>
        </p:txBody>
      </p:sp>
      <p:sp>
        <p:nvSpPr>
          <p:cNvPr id="5123" name="Rectangle 3"/>
          <p:cNvSpPr>
            <a:spLocks noGrp="1" noChangeArrowheads="1"/>
          </p:cNvSpPr>
          <p:nvPr>
            <p:ph type="body" idx="1"/>
          </p:nvPr>
        </p:nvSpPr>
        <p:spPr>
          <a:xfrm>
            <a:off x="457200" y="1600200"/>
            <a:ext cx="8229600" cy="5257800"/>
          </a:xfrm>
        </p:spPr>
        <p:txBody>
          <a:bodyPr/>
          <a:lstStyle/>
          <a:p>
            <a:pPr eaLnBrk="1" hangingPunct="1">
              <a:buFontTx/>
              <a:buNone/>
              <a:defRPr/>
            </a:pPr>
            <a:r>
              <a:rPr lang="en-US" b="1" smtClean="0">
                <a:solidFill>
                  <a:srgbClr val="FF0000"/>
                </a:solidFill>
                <a:ea typeface="+mn-ea"/>
              </a:rPr>
              <a:t>Themes</a:t>
            </a:r>
            <a:r>
              <a:rPr lang="en-US" smtClean="0">
                <a:ea typeface="+mn-ea"/>
              </a:rPr>
              <a:t> </a:t>
            </a:r>
            <a:r>
              <a:rPr lang="en-US" b="1" smtClean="0">
                <a:ea typeface="+mn-ea"/>
              </a:rPr>
              <a:t>are not explicit</a:t>
            </a:r>
            <a:r>
              <a:rPr lang="en-US" smtClean="0">
                <a:ea typeface="+mn-ea"/>
              </a:rPr>
              <a:t> (clearly stated).</a:t>
            </a:r>
          </a:p>
          <a:p>
            <a:pPr eaLnBrk="1" hangingPunct="1">
              <a:buFontTx/>
              <a:buNone/>
              <a:defRPr/>
            </a:pPr>
            <a:r>
              <a:rPr lang="en-US" b="1" smtClean="0">
                <a:solidFill>
                  <a:srgbClr val="C0C0C0"/>
                </a:solidFill>
                <a:ea typeface="+mn-ea"/>
              </a:rPr>
              <a:t>Themes</a:t>
            </a:r>
            <a:r>
              <a:rPr lang="en-US" smtClean="0">
                <a:ea typeface="+mn-ea"/>
              </a:rPr>
              <a:t> </a:t>
            </a:r>
            <a:r>
              <a:rPr lang="en-US" b="1" smtClean="0">
                <a:ea typeface="+mn-ea"/>
              </a:rPr>
              <a:t>are implied.</a:t>
            </a:r>
          </a:p>
          <a:p>
            <a:pPr eaLnBrk="1" hangingPunct="1">
              <a:buFontTx/>
              <a:buNone/>
              <a:defRPr/>
            </a:pPr>
            <a:endParaRPr lang="en-US" sz="1000" b="1" smtClean="0">
              <a:ea typeface="+mn-ea"/>
            </a:endParaRPr>
          </a:p>
          <a:p>
            <a:pPr eaLnBrk="1" hangingPunct="1">
              <a:buFontTx/>
              <a:buNone/>
              <a:defRPr/>
            </a:pPr>
            <a:r>
              <a:rPr lang="en-US" b="1" smtClean="0">
                <a:solidFill>
                  <a:srgbClr val="FF0000"/>
                </a:solidFill>
                <a:ea typeface="+mn-ea"/>
              </a:rPr>
              <a:t>Themes</a:t>
            </a:r>
            <a:r>
              <a:rPr lang="en-US" b="1" smtClean="0">
                <a:ea typeface="+mn-ea"/>
              </a:rPr>
              <a:t> are bigger than the story.</a:t>
            </a:r>
          </a:p>
          <a:p>
            <a:pPr eaLnBrk="1" hangingPunct="1">
              <a:buFontTx/>
              <a:buNone/>
              <a:defRPr/>
            </a:pPr>
            <a:endParaRPr lang="en-US" b="1" smtClean="0">
              <a:ea typeface="+mn-ea"/>
            </a:endParaRPr>
          </a:p>
        </p:txBody>
      </p:sp>
      <p:sp>
        <p:nvSpPr>
          <p:cNvPr id="5127" name="AutoShape 7"/>
          <p:cNvSpPr>
            <a:spLocks noChangeArrowheads="1"/>
          </p:cNvSpPr>
          <p:nvPr/>
        </p:nvSpPr>
        <p:spPr bwMode="auto">
          <a:xfrm>
            <a:off x="1447800" y="4267200"/>
            <a:ext cx="2971800" cy="990600"/>
          </a:xfrm>
          <a:prstGeom prst="curvedDownArrow">
            <a:avLst>
              <a:gd name="adj1" fmla="val 72000"/>
              <a:gd name="adj2" fmla="val 120000"/>
              <a:gd name="adj3" fmla="val 33333"/>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5124" name="Oval 4"/>
          <p:cNvSpPr>
            <a:spLocks noChangeArrowheads="1"/>
          </p:cNvSpPr>
          <p:nvPr/>
        </p:nvSpPr>
        <p:spPr bwMode="auto">
          <a:xfrm>
            <a:off x="609600" y="5111750"/>
            <a:ext cx="2133600" cy="1746250"/>
          </a:xfrm>
          <a:prstGeom prst="ellipse">
            <a:avLst/>
          </a:prstGeom>
          <a:solidFill>
            <a:srgbClr val="C0C0C0"/>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2400" b="1"/>
              <a:t>Small</a:t>
            </a:r>
          </a:p>
          <a:p>
            <a:pPr algn="ctr" eaLnBrk="1" hangingPunct="1"/>
            <a:r>
              <a:rPr lang="en-US" altLang="en-US" sz="2400" b="1"/>
              <a:t>World</a:t>
            </a:r>
          </a:p>
          <a:p>
            <a:pPr algn="ctr" eaLnBrk="1" hangingPunct="1"/>
            <a:r>
              <a:rPr lang="en-US" altLang="en-US" sz="2400" b="1"/>
              <a:t>of the</a:t>
            </a:r>
          </a:p>
          <a:p>
            <a:pPr algn="ctr" eaLnBrk="1" hangingPunct="1"/>
            <a:r>
              <a:rPr lang="en-US" altLang="en-US" sz="2400" b="1"/>
              <a:t>Story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strVal val="#ppt_w+.3"/>
                                          </p:val>
                                        </p:tav>
                                        <p:tav tm="100000">
                                          <p:val>
                                            <p:strVal val="#ppt_w"/>
                                          </p:val>
                                        </p:tav>
                                      </p:tavLst>
                                    </p:anim>
                                    <p:anim calcmode="lin" valueType="num">
                                      <p:cBhvr>
                                        <p:cTn id="8" dur="1000" fill="hold"/>
                                        <p:tgtEl>
                                          <p:spTgt spid="5124"/>
                                        </p:tgtEl>
                                        <p:attrNameLst>
                                          <p:attrName>ppt_h</p:attrName>
                                        </p:attrNameLst>
                                      </p:cBhvr>
                                      <p:tavLst>
                                        <p:tav tm="0">
                                          <p:val>
                                            <p:strVal val="#ppt_h"/>
                                          </p:val>
                                        </p:tav>
                                        <p:tav tm="100000">
                                          <p:val>
                                            <p:strVal val="#ppt_h"/>
                                          </p:val>
                                        </p:tav>
                                      </p:tavLst>
                                    </p:anim>
                                    <p:animEffect transition="in" filter="fade">
                                      <p:cBhvr>
                                        <p:cTn id="9" dur="1000"/>
                                        <p:tgtEl>
                                          <p:spTgt spid="512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5127"/>
                                        </p:tgtEl>
                                        <p:attrNameLst>
                                          <p:attrName>style.visibility</p:attrName>
                                        </p:attrNameLst>
                                      </p:cBhvr>
                                      <p:to>
                                        <p:strVal val="visible"/>
                                      </p:to>
                                    </p:set>
                                    <p:animEffect transition="in" filter="blinds(horizontal)">
                                      <p:cBhvr>
                                        <p:cTn id="14" dur="500"/>
                                        <p:tgtEl>
                                          <p:spTgt spid="51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126"/>
                                        </p:tgtEl>
                                        <p:attrNameLst>
                                          <p:attrName>style.visibility</p:attrName>
                                        </p:attrNameLst>
                                      </p:cBhvr>
                                      <p:to>
                                        <p:strVal val="visible"/>
                                      </p:to>
                                    </p:set>
                                    <p:animEffect transition="in" filter="checkerboard(across)">
                                      <p:cBhvr>
                                        <p:cTn id="19"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7" grpId="0" animBg="1"/>
      <p:bldP spid="51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274638"/>
            <a:ext cx="8534400" cy="1143000"/>
          </a:xfrm>
        </p:spPr>
        <p:txBody>
          <a:bodyPr/>
          <a:lstStyle/>
          <a:p>
            <a:pPr eaLnBrk="1" hangingPunct="1">
              <a:defRPr/>
            </a:pPr>
            <a:r>
              <a:rPr lang="en-US" sz="4000" b="1" smtClean="0">
                <a:solidFill>
                  <a:schemeClr val="bg2"/>
                </a:solidFill>
                <a:ea typeface="+mj-ea"/>
              </a:rPr>
              <a:t>Themes</a:t>
            </a:r>
            <a:r>
              <a:rPr lang="en-US" sz="4000" b="1" smtClean="0">
                <a:ea typeface="+mj-ea"/>
              </a:rPr>
              <a:t> are about the </a:t>
            </a:r>
            <a:r>
              <a:rPr lang="en-US" sz="4000" b="1" smtClean="0">
                <a:solidFill>
                  <a:srgbClr val="FF0000"/>
                </a:solidFill>
                <a:ea typeface="+mj-ea"/>
              </a:rPr>
              <a:t>big picture</a:t>
            </a:r>
            <a:r>
              <a:rPr lang="en-US" sz="4000" b="1" smtClean="0">
                <a:ea typeface="+mj-ea"/>
              </a:rPr>
              <a:t>.</a:t>
            </a:r>
          </a:p>
        </p:txBody>
      </p:sp>
      <p:sp>
        <p:nvSpPr>
          <p:cNvPr id="8195" name="Rectangle 3"/>
          <p:cNvSpPr>
            <a:spLocks noGrp="1" noChangeArrowheads="1"/>
          </p:cNvSpPr>
          <p:nvPr>
            <p:ph type="body" idx="1"/>
          </p:nvPr>
        </p:nvSpPr>
        <p:spPr>
          <a:xfrm>
            <a:off x="457200" y="1371600"/>
            <a:ext cx="8229600" cy="4525963"/>
          </a:xfrm>
        </p:spPr>
        <p:txBody>
          <a:bodyPr/>
          <a:lstStyle/>
          <a:p>
            <a:pPr eaLnBrk="1" hangingPunct="1">
              <a:buFontTx/>
              <a:buNone/>
            </a:pPr>
            <a:r>
              <a:rPr lang="en-US" altLang="en-US" b="1" smtClean="0"/>
              <a:t>Not</a:t>
            </a:r>
            <a:r>
              <a:rPr lang="en-US" altLang="en-US" smtClean="0"/>
              <a:t> </a:t>
            </a:r>
            <a:r>
              <a:rPr lang="ja-JP" altLang="en-US" b="1" smtClean="0"/>
              <a:t>“</a:t>
            </a:r>
            <a:r>
              <a:rPr lang="en-US" altLang="ja-JP" b="1" smtClean="0"/>
              <a:t>Yellow Starbursts taste bad</a:t>
            </a:r>
            <a:r>
              <a:rPr lang="ja-JP" altLang="en-US" b="1" smtClean="0"/>
              <a:t>”</a:t>
            </a:r>
            <a:endParaRPr lang="en-US" altLang="ja-JP" b="1" smtClean="0"/>
          </a:p>
          <a:p>
            <a:pPr eaLnBrk="1" hangingPunct="1">
              <a:buFontTx/>
              <a:buNone/>
            </a:pPr>
            <a:r>
              <a:rPr lang="en-US" altLang="en-US" b="1" smtClean="0"/>
              <a:t>Not </a:t>
            </a:r>
            <a:r>
              <a:rPr lang="ja-JP" altLang="en-US" b="1" smtClean="0"/>
              <a:t>“</a:t>
            </a:r>
            <a:r>
              <a:rPr lang="en-US" altLang="ja-JP" b="1" smtClean="0"/>
              <a:t>Yudy and Carrie are bad friends.</a:t>
            </a:r>
            <a:r>
              <a:rPr lang="ja-JP" altLang="en-US" b="1" smtClean="0"/>
              <a:t>”</a:t>
            </a:r>
            <a:endParaRPr lang="en-US" altLang="ja-JP" b="1" smtClean="0"/>
          </a:p>
          <a:p>
            <a:pPr eaLnBrk="1" hangingPunct="1">
              <a:buFontTx/>
              <a:buNone/>
            </a:pPr>
            <a:r>
              <a:rPr lang="en-US" altLang="en-US" b="1" smtClean="0"/>
              <a:t>Think BIGGER.  </a:t>
            </a:r>
          </a:p>
          <a:p>
            <a:pPr eaLnBrk="1" hangingPunct="1">
              <a:buFontTx/>
              <a:buNone/>
            </a:pPr>
            <a:r>
              <a:rPr lang="en-US" altLang="en-US" b="1" smtClean="0"/>
              <a:t>Find </a:t>
            </a:r>
            <a:r>
              <a:rPr lang="ja-JP" altLang="en-US" b="1" smtClean="0"/>
              <a:t>“</a:t>
            </a:r>
            <a:r>
              <a:rPr lang="en-US" altLang="ja-JP" b="1" smtClean="0"/>
              <a:t>Real</a:t>
            </a:r>
            <a:r>
              <a:rPr lang="ja-JP" altLang="en-US" b="1" smtClean="0"/>
              <a:t>”</a:t>
            </a:r>
            <a:r>
              <a:rPr lang="en-US" altLang="ja-JP" b="1" smtClean="0"/>
              <a:t> World advice.</a:t>
            </a:r>
          </a:p>
          <a:p>
            <a:pPr eaLnBrk="1" hangingPunct="1">
              <a:buFontTx/>
              <a:buNone/>
            </a:pPr>
            <a:endParaRPr lang="en-US" altLang="en-US" b="1" smtClean="0"/>
          </a:p>
        </p:txBody>
      </p:sp>
      <p:sp>
        <p:nvSpPr>
          <p:cNvPr id="8196" name="Oval 4"/>
          <p:cNvSpPr>
            <a:spLocks noChangeArrowheads="1"/>
          </p:cNvSpPr>
          <p:nvPr/>
        </p:nvSpPr>
        <p:spPr bwMode="auto">
          <a:xfrm>
            <a:off x="-762000" y="3848100"/>
            <a:ext cx="10591800" cy="6019800"/>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en-US" altLang="en-US" sz="2800" b="1"/>
              <a:t>Big World of the Theme.</a:t>
            </a:r>
          </a:p>
          <a:p>
            <a:pPr algn="r" eaLnBrk="1" hangingPunct="1">
              <a:spcBef>
                <a:spcPct val="0"/>
              </a:spcBef>
              <a:buFontTx/>
              <a:buNone/>
            </a:pPr>
            <a:r>
              <a:rPr lang="en-US" altLang="en-US" sz="2800" b="1"/>
              <a:t>Applies to the </a:t>
            </a:r>
            <a:r>
              <a:rPr lang="ja-JP" altLang="en-US" sz="2800" b="1">
                <a:solidFill>
                  <a:srgbClr val="C0C0C0"/>
                </a:solidFill>
              </a:rPr>
              <a:t>“</a:t>
            </a:r>
            <a:r>
              <a:rPr lang="en-US" altLang="ja-JP" sz="2800" b="1">
                <a:solidFill>
                  <a:srgbClr val="C0C0C0"/>
                </a:solidFill>
              </a:rPr>
              <a:t>Real</a:t>
            </a:r>
            <a:r>
              <a:rPr lang="ja-JP" altLang="en-US" sz="2800" b="1">
                <a:solidFill>
                  <a:srgbClr val="C0C0C0"/>
                </a:solidFill>
              </a:rPr>
              <a:t>”</a:t>
            </a:r>
            <a:r>
              <a:rPr lang="en-US" altLang="ja-JP" sz="2800" b="1">
                <a:solidFill>
                  <a:srgbClr val="C0C0C0"/>
                </a:solidFill>
              </a:rPr>
              <a:t> </a:t>
            </a:r>
            <a:r>
              <a:rPr lang="en-US" altLang="ja-JP" sz="2800" b="1"/>
              <a:t>World</a:t>
            </a:r>
            <a:r>
              <a:rPr lang="en-US" altLang="ja-JP" sz="1800"/>
              <a:t>.</a:t>
            </a:r>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p:txBody>
      </p:sp>
      <p:sp>
        <p:nvSpPr>
          <p:cNvPr id="8197" name="AutoShape 5"/>
          <p:cNvSpPr>
            <a:spLocks noChangeArrowheads="1"/>
          </p:cNvSpPr>
          <p:nvPr/>
        </p:nvSpPr>
        <p:spPr bwMode="auto">
          <a:xfrm>
            <a:off x="1447800" y="4267200"/>
            <a:ext cx="2971800" cy="990600"/>
          </a:xfrm>
          <a:prstGeom prst="curvedDownArrow">
            <a:avLst>
              <a:gd name="adj1" fmla="val 72000"/>
              <a:gd name="adj2" fmla="val 120000"/>
              <a:gd name="adj3" fmla="val 33333"/>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8198" name="Oval 6"/>
          <p:cNvSpPr>
            <a:spLocks noChangeArrowheads="1"/>
          </p:cNvSpPr>
          <p:nvPr/>
        </p:nvSpPr>
        <p:spPr bwMode="auto">
          <a:xfrm>
            <a:off x="609600" y="5111750"/>
            <a:ext cx="2133600" cy="1746250"/>
          </a:xfrm>
          <a:prstGeom prst="ellipse">
            <a:avLst/>
          </a:prstGeom>
          <a:solidFill>
            <a:srgbClr val="C0C0C0"/>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2400" b="1"/>
              <a:t>Small</a:t>
            </a:r>
          </a:p>
          <a:p>
            <a:pPr algn="ctr" eaLnBrk="1" hangingPunct="1"/>
            <a:r>
              <a:rPr lang="en-US" altLang="en-US" sz="2400" b="1"/>
              <a:t>World</a:t>
            </a:r>
          </a:p>
          <a:p>
            <a:pPr algn="ctr" eaLnBrk="1" hangingPunct="1"/>
            <a:r>
              <a:rPr lang="en-US" altLang="en-US" sz="2400" b="1"/>
              <a:t>of the</a:t>
            </a:r>
          </a:p>
          <a:p>
            <a:pPr algn="ctr" eaLnBrk="1" hangingPunct="1"/>
            <a:r>
              <a:rPr lang="en-US" altLang="en-US" sz="2400" b="1"/>
              <a:t>Story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b="1" smtClean="0">
                <a:ea typeface="+mj-ea"/>
              </a:rPr>
              <a:t>Review</a:t>
            </a:r>
          </a:p>
        </p:txBody>
      </p:sp>
      <p:sp>
        <p:nvSpPr>
          <p:cNvPr id="8195" name="Rectangle 3"/>
          <p:cNvSpPr>
            <a:spLocks noGrp="1" noChangeArrowheads="1"/>
          </p:cNvSpPr>
          <p:nvPr>
            <p:ph type="body" idx="1"/>
          </p:nvPr>
        </p:nvSpPr>
        <p:spPr>
          <a:xfrm>
            <a:off x="457200" y="1600200"/>
            <a:ext cx="8382000" cy="4525963"/>
          </a:xfrm>
        </p:spPr>
        <p:txBody>
          <a:bodyPr/>
          <a:lstStyle/>
          <a:p>
            <a:pPr marL="609600" indent="-609600" eaLnBrk="1" hangingPunct="1">
              <a:buFontTx/>
              <a:buAutoNum type="arabicPeriod"/>
              <a:defRPr/>
            </a:pPr>
            <a:r>
              <a:rPr lang="en-US" b="1" smtClean="0">
                <a:ea typeface="+mn-ea"/>
              </a:rPr>
              <a:t>Theme is what we can learn from a story.</a:t>
            </a:r>
          </a:p>
          <a:p>
            <a:pPr marL="609600" indent="-609600" eaLnBrk="1" hangingPunct="1">
              <a:buFontTx/>
              <a:buAutoNum type="arabicPeriod"/>
              <a:defRPr/>
            </a:pPr>
            <a:r>
              <a:rPr lang="en-US" b="1" smtClean="0">
                <a:ea typeface="+mn-ea"/>
              </a:rPr>
              <a:t>Themes must be inferred. </a:t>
            </a:r>
          </a:p>
          <a:p>
            <a:pPr marL="609600" indent="-609600" eaLnBrk="1" hangingPunct="1">
              <a:buFontTx/>
              <a:buAutoNum type="arabicPeriod"/>
              <a:defRPr/>
            </a:pPr>
            <a:r>
              <a:rPr lang="en-US" b="1" smtClean="0">
                <a:ea typeface="+mn-ea"/>
              </a:rPr>
              <a:t>Themes are about the BIG world.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b="1" smtClean="0">
                <a:ea typeface="+mj-ea"/>
              </a:rPr>
              <a:t>Practice</a:t>
            </a:r>
          </a:p>
        </p:txBody>
      </p:sp>
      <p:sp>
        <p:nvSpPr>
          <p:cNvPr id="10243" name="Rectangle 3"/>
          <p:cNvSpPr>
            <a:spLocks noGrp="1" noChangeArrowheads="1"/>
          </p:cNvSpPr>
          <p:nvPr>
            <p:ph type="body" idx="1"/>
          </p:nvPr>
        </p:nvSpPr>
        <p:spPr/>
        <p:txBody>
          <a:bodyPr/>
          <a:lstStyle/>
          <a:p>
            <a:pPr marL="609600" indent="-609600" eaLnBrk="1" hangingPunct="1">
              <a:buFontTx/>
              <a:buAutoNum type="arabicPeriod"/>
            </a:pPr>
            <a:r>
              <a:rPr lang="en-US" altLang="en-US" smtClean="0"/>
              <a:t>We</a:t>
            </a:r>
            <a:r>
              <a:rPr lang="ja-JP" altLang="en-US" smtClean="0"/>
              <a:t>’</a:t>
            </a:r>
            <a:r>
              <a:rPr lang="en-US" altLang="ja-JP" smtClean="0"/>
              <a:t>ll read each story.</a:t>
            </a:r>
          </a:p>
          <a:p>
            <a:pPr marL="609600" indent="-609600" eaLnBrk="1" hangingPunct="1">
              <a:buFontTx/>
              <a:buAutoNum type="arabicPeriod"/>
            </a:pPr>
            <a:r>
              <a:rPr lang="en-US" altLang="en-US" smtClean="0"/>
              <a:t>Write what you think the theme is.</a:t>
            </a:r>
          </a:p>
          <a:p>
            <a:pPr marL="609600" indent="-609600" eaLnBrk="1" hangingPunct="1">
              <a:buFontTx/>
              <a:buAutoNum type="arabicPeriod"/>
            </a:pPr>
            <a:r>
              <a:rPr lang="en-US" altLang="en-US" smtClean="0"/>
              <a:t>Write another sentence explaining what happens in the story that leads you to believe this.</a:t>
            </a:r>
          </a:p>
          <a:p>
            <a:pPr marL="609600" indent="-609600" eaLnBrk="1" hangingPunct="1">
              <a:buFontTx/>
              <a:buNone/>
            </a:pPr>
            <a:endParaRPr lang="en-US" altLang="en-US" smtClean="0"/>
          </a:p>
          <a:p>
            <a:pPr marL="609600" indent="-609600" eaLnBrk="1" hangingPunct="1">
              <a:buFontTx/>
              <a:buNone/>
            </a:pPr>
            <a:r>
              <a:rPr lang="en-US" altLang="en-US" b="1" smtClean="0"/>
              <a:t>	How does the small world of the story connect to the big world theme?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653</TotalTime>
  <Words>394</Words>
  <Application>Microsoft Office PowerPoint</Application>
  <PresentationFormat>On-screen Show (4:3)</PresentationFormat>
  <Paragraphs>105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MS PGothic</vt:lpstr>
      <vt:lpstr>MS PGothic</vt:lpstr>
      <vt:lpstr>Arial</vt:lpstr>
      <vt:lpstr>Default Design</vt:lpstr>
      <vt:lpstr>Theme</vt:lpstr>
      <vt:lpstr>What is a Theme?</vt:lpstr>
      <vt:lpstr>Themes</vt:lpstr>
      <vt:lpstr>What is the theme?</vt:lpstr>
      <vt:lpstr>Example Answers</vt:lpstr>
      <vt:lpstr>Identifying Themes</vt:lpstr>
      <vt:lpstr>Themes are about the big picture.</vt:lpstr>
      <vt:lpstr>Review</vt:lpstr>
      <vt:lpstr>Practice</vt:lpstr>
      <vt:lpstr>PowerPoint Presentation</vt:lpstr>
      <vt:lpstr>Example Answers</vt:lpstr>
      <vt:lpstr>Themes are about the big picture.</vt:lpstr>
      <vt:lpstr>PowerPoint Presentation</vt:lpstr>
      <vt:lpstr>Example Answers</vt:lpstr>
      <vt:lpstr>PowerPoint Presentation</vt:lpstr>
      <vt:lpstr>Example Answers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Lesson</dc:title>
  <dc:creator>Mr. Morton</dc:creator>
  <cp:lastModifiedBy>Alyson Newhouse</cp:lastModifiedBy>
  <cp:revision>11</cp:revision>
  <dcterms:created xsi:type="dcterms:W3CDTF">2011-01-21T03:24:26Z</dcterms:created>
  <dcterms:modified xsi:type="dcterms:W3CDTF">2015-12-21T16:44:44Z</dcterms:modified>
</cp:coreProperties>
</file>