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64" r:id="rId2"/>
    <p:sldId id="276" r:id="rId3"/>
    <p:sldId id="268" r:id="rId4"/>
    <p:sldId id="269" r:id="rId5"/>
    <p:sldId id="270" r:id="rId6"/>
    <p:sldId id="284" r:id="rId7"/>
    <p:sldId id="285" r:id="rId8"/>
    <p:sldId id="286" r:id="rId9"/>
    <p:sldId id="287" r:id="rId10"/>
    <p:sldId id="288" r:id="rId11"/>
    <p:sldId id="289" r:id="rId12"/>
    <p:sldId id="291" r:id="rId13"/>
    <p:sldId id="293" r:id="rId14"/>
    <p:sldId id="294" r:id="rId15"/>
    <p:sldId id="290" r:id="rId1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80" autoAdjust="0"/>
  </p:normalViewPr>
  <p:slideViewPr>
    <p:cSldViewPr showGuides="1">
      <p:cViewPr varScale="1">
        <p:scale>
          <a:sx n="90" d="100"/>
          <a:sy n="90" d="100"/>
        </p:scale>
        <p:origin x="126" y="7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12/21/2020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12/21/2020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12/21/2020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12/21/2020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12/21/2020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12/21/2020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12/21/2020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12/21/2020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12/21/2020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12/21/2020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12/21/2020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12/21/2020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hasd.org/"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274715"/>
            <a:ext cx="7008574" cy="3522711"/>
          </a:xfrm>
        </p:spPr>
        <p:txBody>
          <a:bodyPr>
            <a:normAutofit/>
          </a:bodyPr>
          <a:lstStyle/>
          <a:p>
            <a:pPr algn="ctr"/>
            <a:r>
              <a:rPr lang="en-US" dirty="0"/>
              <a:t>Student Destiny Discover Tool at Greenville Middle School</a:t>
            </a:r>
          </a:p>
        </p:txBody>
      </p:sp>
      <p:sp>
        <p:nvSpPr>
          <p:cNvPr id="3" name="Subtitle 2"/>
          <p:cNvSpPr>
            <a:spLocks noGrp="1"/>
          </p:cNvSpPr>
          <p:nvPr>
            <p:ph type="subTitle" idx="1"/>
          </p:nvPr>
        </p:nvSpPr>
        <p:spPr/>
        <p:txBody>
          <a:bodyPr/>
          <a:lstStyle/>
          <a:p>
            <a:r>
              <a:rPr lang="en-US" dirty="0"/>
              <a:t>Access from anywhere: school, home, traveling</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3DD5-40EF-4337-9F1B-7AFA8572F9DB}"/>
              </a:ext>
            </a:extLst>
          </p:cNvPr>
          <p:cNvSpPr>
            <a:spLocks noGrp="1"/>
          </p:cNvSpPr>
          <p:nvPr>
            <p:ph type="title"/>
          </p:nvPr>
        </p:nvSpPr>
        <p:spPr>
          <a:xfrm>
            <a:off x="1117309" y="381000"/>
            <a:ext cx="10157354" cy="1295400"/>
          </a:xfrm>
          <a:ln w="38100">
            <a:solidFill>
              <a:schemeClr val="tx1"/>
            </a:solidFill>
          </a:ln>
        </p:spPr>
        <p:txBody>
          <a:bodyPr>
            <a:normAutofit/>
          </a:bodyPr>
          <a:lstStyle/>
          <a:p>
            <a:r>
              <a:rPr lang="en-US" dirty="0"/>
              <a:t>The next tab is Databases</a:t>
            </a:r>
            <a:br>
              <a:rPr lang="en-US" dirty="0"/>
            </a:br>
            <a:r>
              <a:rPr lang="en-US" sz="2800" dirty="0"/>
              <a:t>    This is incomplete at this time.</a:t>
            </a:r>
            <a:endParaRPr lang="en-US" dirty="0"/>
          </a:p>
        </p:txBody>
      </p:sp>
      <p:pic>
        <p:nvPicPr>
          <p:cNvPr id="5" name="Content Placeholder 4">
            <a:extLst>
              <a:ext uri="{FF2B5EF4-FFF2-40B4-BE49-F238E27FC236}">
                <a16:creationId xmlns:a16="http://schemas.microsoft.com/office/drawing/2014/main" id="{4C8A6278-28C5-4DFE-BA23-A684DCA5B0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3412" y="1833020"/>
            <a:ext cx="7920129" cy="3881979"/>
          </a:xfrm>
        </p:spPr>
      </p:pic>
    </p:spTree>
    <p:extLst>
      <p:ext uri="{BB962C8B-B14F-4D97-AF65-F5344CB8AC3E}">
        <p14:creationId xmlns:p14="http://schemas.microsoft.com/office/powerpoint/2010/main" val="419172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6E9C-1431-4C4F-84C7-AC6166D606C4}"/>
              </a:ext>
            </a:extLst>
          </p:cNvPr>
          <p:cNvSpPr>
            <a:spLocks noGrp="1"/>
          </p:cNvSpPr>
          <p:nvPr>
            <p:ph type="title"/>
          </p:nvPr>
        </p:nvSpPr>
        <p:spPr>
          <a:xfrm>
            <a:off x="1117309" y="228600"/>
            <a:ext cx="10157354" cy="1092200"/>
          </a:xfrm>
          <a:ln w="38100">
            <a:solidFill>
              <a:schemeClr val="tx1"/>
            </a:solidFill>
          </a:ln>
        </p:spPr>
        <p:txBody>
          <a:bodyPr anchor="b">
            <a:normAutofit/>
          </a:bodyPr>
          <a:lstStyle/>
          <a:p>
            <a:r>
              <a:rPr lang="en-US" sz="3400" dirty="0"/>
              <a:t>The last tab is Open Educational Resources – </a:t>
            </a:r>
            <a:br>
              <a:rPr lang="en-US" sz="3400" dirty="0"/>
            </a:br>
            <a:r>
              <a:rPr lang="en-US" sz="3400" dirty="0"/>
              <a:t>             Mostly used by educators</a:t>
            </a:r>
          </a:p>
        </p:txBody>
      </p:sp>
      <p:sp>
        <p:nvSpPr>
          <p:cNvPr id="10" name="Content Placeholder 2">
            <a:extLst>
              <a:ext uri="{FF2B5EF4-FFF2-40B4-BE49-F238E27FC236}">
                <a16:creationId xmlns:a16="http://schemas.microsoft.com/office/drawing/2014/main" id="{E5C364D0-58BF-4E82-A422-F8980A957C5B}"/>
              </a:ext>
            </a:extLst>
          </p:cNvPr>
          <p:cNvSpPr>
            <a:spLocks noGrp="1"/>
          </p:cNvSpPr>
          <p:nvPr>
            <p:ph sz="half" idx="1"/>
          </p:nvPr>
        </p:nvSpPr>
        <p:spPr>
          <a:xfrm>
            <a:off x="1117309" y="1701800"/>
            <a:ext cx="3757903" cy="4470400"/>
          </a:xfrm>
          <a:ln w="28575">
            <a:solidFill>
              <a:schemeClr val="tx1"/>
            </a:solidFill>
          </a:ln>
        </p:spPr>
        <p:txBody>
          <a:bodyPr/>
          <a:lstStyle/>
          <a:p>
            <a:r>
              <a:rPr lang="en-US" dirty="0"/>
              <a:t>Very good resource if you are looking for information to teach your class</a:t>
            </a:r>
          </a:p>
          <a:p>
            <a:r>
              <a:rPr lang="en-US" dirty="0"/>
              <a:t>You really need to refine your search to get the information you want. It will pull up anything related to that topic.</a:t>
            </a:r>
          </a:p>
        </p:txBody>
      </p:sp>
      <p:pic>
        <p:nvPicPr>
          <p:cNvPr id="5" name="Content Placeholder 4" descr="Graphical user interface, application, Teams&#10;&#10;Description automatically generated">
            <a:extLst>
              <a:ext uri="{FF2B5EF4-FFF2-40B4-BE49-F238E27FC236}">
                <a16:creationId xmlns:a16="http://schemas.microsoft.com/office/drawing/2014/main" id="{A6358C97-C266-45DE-8294-22101CBEB75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0012" y="1524000"/>
            <a:ext cx="6650895" cy="5270833"/>
          </a:xfrm>
          <a:noFill/>
          <a:ln w="28575">
            <a:solidFill>
              <a:schemeClr val="tx1"/>
            </a:solidFill>
          </a:ln>
        </p:spPr>
      </p:pic>
    </p:spTree>
    <p:extLst>
      <p:ext uri="{BB962C8B-B14F-4D97-AF65-F5344CB8AC3E}">
        <p14:creationId xmlns:p14="http://schemas.microsoft.com/office/powerpoint/2010/main" val="91494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DEA0-5169-4F27-BD9B-EA7DFC30CC32}"/>
              </a:ext>
            </a:extLst>
          </p:cNvPr>
          <p:cNvSpPr>
            <a:spLocks noGrp="1"/>
          </p:cNvSpPr>
          <p:nvPr>
            <p:ph type="title"/>
          </p:nvPr>
        </p:nvSpPr>
        <p:spPr>
          <a:xfrm>
            <a:off x="1218882" y="228600"/>
            <a:ext cx="10157354" cy="635000"/>
          </a:xfrm>
          <a:ln w="57150">
            <a:solidFill>
              <a:schemeClr val="tx1"/>
            </a:solidFill>
          </a:ln>
        </p:spPr>
        <p:txBody>
          <a:bodyPr>
            <a:normAutofit/>
          </a:bodyPr>
          <a:lstStyle/>
          <a:p>
            <a:r>
              <a:rPr lang="en-US" sz="3600" dirty="0"/>
              <a:t>Citing Your Sources with Destiny Discover </a:t>
            </a:r>
          </a:p>
        </p:txBody>
      </p:sp>
      <p:sp>
        <p:nvSpPr>
          <p:cNvPr id="3" name="Text Placeholder 2">
            <a:extLst>
              <a:ext uri="{FF2B5EF4-FFF2-40B4-BE49-F238E27FC236}">
                <a16:creationId xmlns:a16="http://schemas.microsoft.com/office/drawing/2014/main" id="{3A1C4C23-B50E-4F74-870B-8B4C09435BAE}"/>
              </a:ext>
            </a:extLst>
          </p:cNvPr>
          <p:cNvSpPr>
            <a:spLocks noGrp="1"/>
          </p:cNvSpPr>
          <p:nvPr>
            <p:ph type="body" idx="1"/>
          </p:nvPr>
        </p:nvSpPr>
        <p:spPr>
          <a:xfrm>
            <a:off x="1121372" y="1066800"/>
            <a:ext cx="4973041" cy="1054100"/>
          </a:xfrm>
          <a:ln w="28575">
            <a:solidFill>
              <a:schemeClr val="tx1"/>
            </a:solidFill>
          </a:ln>
        </p:spPr>
        <p:txBody>
          <a:bodyPr/>
          <a:lstStyle/>
          <a:p>
            <a:pPr algn="ctr"/>
            <a:r>
              <a:rPr lang="en-US" sz="2200" dirty="0"/>
              <a:t>This is absolutely one of the best tools that Destiny Discover provides. </a:t>
            </a:r>
          </a:p>
        </p:txBody>
      </p:sp>
      <p:sp>
        <p:nvSpPr>
          <p:cNvPr id="4" name="Content Placeholder 3">
            <a:extLst>
              <a:ext uri="{FF2B5EF4-FFF2-40B4-BE49-F238E27FC236}">
                <a16:creationId xmlns:a16="http://schemas.microsoft.com/office/drawing/2014/main" id="{2E0972B8-178A-4EB1-9046-7182968513B9}"/>
              </a:ext>
            </a:extLst>
          </p:cNvPr>
          <p:cNvSpPr>
            <a:spLocks noGrp="1"/>
          </p:cNvSpPr>
          <p:nvPr>
            <p:ph sz="half" idx="2"/>
          </p:nvPr>
        </p:nvSpPr>
        <p:spPr>
          <a:xfrm>
            <a:off x="1117309" y="2209800"/>
            <a:ext cx="4977104" cy="1905000"/>
          </a:xfrm>
          <a:ln w="28575">
            <a:solidFill>
              <a:schemeClr val="tx1"/>
            </a:solidFill>
          </a:ln>
        </p:spPr>
        <p:txBody>
          <a:bodyPr>
            <a:normAutofit fontScale="92500" lnSpcReduction="20000"/>
          </a:bodyPr>
          <a:lstStyle/>
          <a:p>
            <a:r>
              <a:rPr lang="en-US" sz="1800" dirty="0"/>
              <a:t>Gives exact ML8 citations.</a:t>
            </a:r>
          </a:p>
          <a:p>
            <a:r>
              <a:rPr lang="en-US" sz="1800" dirty="0"/>
              <a:t>EASY to use.</a:t>
            </a:r>
          </a:p>
          <a:p>
            <a:r>
              <a:rPr lang="en-US" sz="1800" dirty="0"/>
              <a:t>“One-stop shopping” if you do all of your research from Destiny Discover with a variety of resources.</a:t>
            </a:r>
          </a:p>
        </p:txBody>
      </p:sp>
      <p:sp>
        <p:nvSpPr>
          <p:cNvPr id="5" name="Text Placeholder 4">
            <a:extLst>
              <a:ext uri="{FF2B5EF4-FFF2-40B4-BE49-F238E27FC236}">
                <a16:creationId xmlns:a16="http://schemas.microsoft.com/office/drawing/2014/main" id="{2CF0E7C6-31DE-44DC-83D6-5E9EDEF5C82A}"/>
              </a:ext>
            </a:extLst>
          </p:cNvPr>
          <p:cNvSpPr>
            <a:spLocks noGrp="1"/>
          </p:cNvSpPr>
          <p:nvPr>
            <p:ph type="body" sz="quarter" idx="3"/>
          </p:nvPr>
        </p:nvSpPr>
        <p:spPr>
          <a:xfrm>
            <a:off x="6297559" y="1073150"/>
            <a:ext cx="4973041" cy="374650"/>
          </a:xfrm>
          <a:ln w="19050">
            <a:solidFill>
              <a:schemeClr val="tx1"/>
            </a:solidFill>
          </a:ln>
        </p:spPr>
        <p:txBody>
          <a:bodyPr/>
          <a:lstStyle/>
          <a:p>
            <a:endParaRPr lang="en-US" sz="1800" dirty="0"/>
          </a:p>
        </p:txBody>
      </p:sp>
      <p:sp>
        <p:nvSpPr>
          <p:cNvPr id="6" name="Content Placeholder 5">
            <a:extLst>
              <a:ext uri="{FF2B5EF4-FFF2-40B4-BE49-F238E27FC236}">
                <a16:creationId xmlns:a16="http://schemas.microsoft.com/office/drawing/2014/main" id="{395F9ABC-4F68-44A5-96BD-812791AA828D}"/>
              </a:ext>
            </a:extLst>
          </p:cNvPr>
          <p:cNvSpPr>
            <a:spLocks noGrp="1"/>
          </p:cNvSpPr>
          <p:nvPr>
            <p:ph sz="quarter" idx="4"/>
          </p:nvPr>
        </p:nvSpPr>
        <p:spPr>
          <a:xfrm>
            <a:off x="1117308" y="4320638"/>
            <a:ext cx="4977104" cy="2514600"/>
          </a:xfrm>
          <a:ln w="28575">
            <a:solidFill>
              <a:schemeClr val="tx1"/>
            </a:solidFill>
          </a:ln>
        </p:spPr>
        <p:txBody>
          <a:bodyPr>
            <a:normAutofit fontScale="92500" lnSpcReduction="20000"/>
          </a:bodyPr>
          <a:lstStyle/>
          <a:p>
            <a:r>
              <a:rPr lang="en-US" sz="1800" dirty="0"/>
              <a:t>Make sure that you are logged into Destiny Discover</a:t>
            </a:r>
          </a:p>
          <a:p>
            <a:r>
              <a:rPr lang="en-US" sz="1800" dirty="0"/>
              <a:t>Click the “favorite” button below any resource that you are going to use for your research.  In my mining example, I chose 5 resources, a mix of books and website articles.</a:t>
            </a:r>
          </a:p>
          <a:p>
            <a:r>
              <a:rPr lang="en-US" sz="1800" dirty="0"/>
              <a:t>When done, click on 3 lines in the upper left corner, next to “Destiny Discover”</a:t>
            </a:r>
          </a:p>
          <a:p>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3750DD34-632A-4970-A853-0C5C8FB6C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612" y="1073150"/>
            <a:ext cx="5743513" cy="5556250"/>
          </a:xfrm>
          <a:prstGeom prst="rect">
            <a:avLst/>
          </a:prstGeom>
        </p:spPr>
      </p:pic>
      <p:sp>
        <p:nvSpPr>
          <p:cNvPr id="9" name="Arrow: Down 8">
            <a:extLst>
              <a:ext uri="{FF2B5EF4-FFF2-40B4-BE49-F238E27FC236}">
                <a16:creationId xmlns:a16="http://schemas.microsoft.com/office/drawing/2014/main" id="{2D95A583-B8E4-4BAA-B13D-CC421D0D3851}"/>
              </a:ext>
            </a:extLst>
          </p:cNvPr>
          <p:cNvSpPr/>
          <p:nvPr/>
        </p:nvSpPr>
        <p:spPr>
          <a:xfrm rot="2214487">
            <a:off x="7558836" y="5381482"/>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0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6F21-D5D2-4F94-9684-C2E61282071C}"/>
              </a:ext>
            </a:extLst>
          </p:cNvPr>
          <p:cNvSpPr>
            <a:spLocks noGrp="1"/>
          </p:cNvSpPr>
          <p:nvPr>
            <p:ph type="title"/>
          </p:nvPr>
        </p:nvSpPr>
        <p:spPr>
          <a:xfrm>
            <a:off x="1117309" y="76200"/>
            <a:ext cx="10157354" cy="609600"/>
          </a:xfrm>
        </p:spPr>
        <p:txBody>
          <a:bodyPr>
            <a:normAutofit/>
          </a:bodyPr>
          <a:lstStyle/>
          <a:p>
            <a:r>
              <a:rPr lang="en-US" sz="3600" dirty="0"/>
              <a:t>Citing Your Citations - Continued</a:t>
            </a:r>
          </a:p>
        </p:txBody>
      </p:sp>
      <p:sp>
        <p:nvSpPr>
          <p:cNvPr id="3" name="Text Placeholder 2">
            <a:extLst>
              <a:ext uri="{FF2B5EF4-FFF2-40B4-BE49-F238E27FC236}">
                <a16:creationId xmlns:a16="http://schemas.microsoft.com/office/drawing/2014/main" id="{60618270-5F10-4FB4-9EB3-4B1C2F1CC32E}"/>
              </a:ext>
            </a:extLst>
          </p:cNvPr>
          <p:cNvSpPr>
            <a:spLocks noGrp="1"/>
          </p:cNvSpPr>
          <p:nvPr>
            <p:ph type="body" idx="1"/>
          </p:nvPr>
        </p:nvSpPr>
        <p:spPr>
          <a:xfrm>
            <a:off x="531813" y="838200"/>
            <a:ext cx="4114799" cy="609600"/>
          </a:xfrm>
        </p:spPr>
        <p:txBody>
          <a:bodyPr/>
          <a:lstStyle/>
          <a:p>
            <a:r>
              <a:rPr lang="en-US" sz="1800" dirty="0"/>
              <a:t>What you will see when you press the 3 lines. Choose “Favorites”.</a:t>
            </a:r>
          </a:p>
        </p:txBody>
      </p:sp>
      <p:pic>
        <p:nvPicPr>
          <p:cNvPr id="8" name="Content Placeholder 7" descr="Graphical user interface, application, Teams&#10;&#10;Description automatically generated">
            <a:extLst>
              <a:ext uri="{FF2B5EF4-FFF2-40B4-BE49-F238E27FC236}">
                <a16:creationId xmlns:a16="http://schemas.microsoft.com/office/drawing/2014/main" id="{1B7E992A-4BBD-415C-94DC-DCE3050E9FD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6082" y="1619693"/>
            <a:ext cx="3786259" cy="4668837"/>
          </a:xfrm>
        </p:spPr>
      </p:pic>
      <p:sp>
        <p:nvSpPr>
          <p:cNvPr id="5" name="Text Placeholder 4">
            <a:extLst>
              <a:ext uri="{FF2B5EF4-FFF2-40B4-BE49-F238E27FC236}">
                <a16:creationId xmlns:a16="http://schemas.microsoft.com/office/drawing/2014/main" id="{434E1829-611B-444B-A256-DD4B1CEC333A}"/>
              </a:ext>
            </a:extLst>
          </p:cNvPr>
          <p:cNvSpPr>
            <a:spLocks noGrp="1"/>
          </p:cNvSpPr>
          <p:nvPr>
            <p:ph type="body" sz="quarter" idx="3"/>
          </p:nvPr>
        </p:nvSpPr>
        <p:spPr>
          <a:xfrm>
            <a:off x="5295382" y="685800"/>
            <a:ext cx="6248400" cy="762000"/>
          </a:xfrm>
        </p:spPr>
        <p:txBody>
          <a:bodyPr/>
          <a:lstStyle/>
          <a:p>
            <a:pPr algn="ctr"/>
            <a:r>
              <a:rPr lang="en-US" sz="2000" dirty="0"/>
              <a:t>When your favorites appear, click on the words, “Cite these titles” in the upper middle.</a:t>
            </a:r>
          </a:p>
        </p:txBody>
      </p:sp>
      <p:pic>
        <p:nvPicPr>
          <p:cNvPr id="10" name="Content Placeholder 9" descr="Graphical user interface, application, Teams&#10;&#10;Description automatically generated">
            <a:extLst>
              <a:ext uri="{FF2B5EF4-FFF2-40B4-BE49-F238E27FC236}">
                <a16:creationId xmlns:a16="http://schemas.microsoft.com/office/drawing/2014/main" id="{FD765EB7-278C-4D01-9F74-761C685E462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951412" y="1619692"/>
            <a:ext cx="6781801" cy="4781107"/>
          </a:xfrm>
        </p:spPr>
      </p:pic>
      <p:sp>
        <p:nvSpPr>
          <p:cNvPr id="11" name="Arrow: Left 10">
            <a:extLst>
              <a:ext uri="{FF2B5EF4-FFF2-40B4-BE49-F238E27FC236}">
                <a16:creationId xmlns:a16="http://schemas.microsoft.com/office/drawing/2014/main" id="{C71FCF40-9DAA-4451-AD4A-800470B0B328}"/>
              </a:ext>
            </a:extLst>
          </p:cNvPr>
          <p:cNvSpPr/>
          <p:nvPr/>
        </p:nvSpPr>
        <p:spPr>
          <a:xfrm>
            <a:off x="8075612" y="2209799"/>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398285F-4FA8-45C8-97CD-CF633F4AD63D}"/>
              </a:ext>
            </a:extLst>
          </p:cNvPr>
          <p:cNvSpPr/>
          <p:nvPr/>
        </p:nvSpPr>
        <p:spPr>
          <a:xfrm>
            <a:off x="7085012" y="2285999"/>
            <a:ext cx="914400" cy="48463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65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48B8-2017-40FF-9A3B-F01A989E4352}"/>
              </a:ext>
            </a:extLst>
          </p:cNvPr>
          <p:cNvSpPr>
            <a:spLocks noGrp="1"/>
          </p:cNvSpPr>
          <p:nvPr>
            <p:ph type="title"/>
          </p:nvPr>
        </p:nvSpPr>
        <p:spPr>
          <a:xfrm>
            <a:off x="1138758" y="292100"/>
            <a:ext cx="10157354" cy="787400"/>
          </a:xfrm>
          <a:ln w="28575">
            <a:solidFill>
              <a:schemeClr val="tx1"/>
            </a:solidFill>
          </a:ln>
        </p:spPr>
        <p:txBody>
          <a:bodyPr/>
          <a:lstStyle/>
          <a:p>
            <a:r>
              <a:rPr lang="en-US" dirty="0"/>
              <a:t>Your Citations</a:t>
            </a:r>
          </a:p>
        </p:txBody>
      </p:sp>
      <p:sp>
        <p:nvSpPr>
          <p:cNvPr id="3" name="Content Placeholder 2">
            <a:extLst>
              <a:ext uri="{FF2B5EF4-FFF2-40B4-BE49-F238E27FC236}">
                <a16:creationId xmlns:a16="http://schemas.microsoft.com/office/drawing/2014/main" id="{471C3FF0-BE91-4BA6-96DC-21451C01745C}"/>
              </a:ext>
            </a:extLst>
          </p:cNvPr>
          <p:cNvSpPr>
            <a:spLocks noGrp="1"/>
          </p:cNvSpPr>
          <p:nvPr>
            <p:ph idx="1"/>
          </p:nvPr>
        </p:nvSpPr>
        <p:spPr>
          <a:xfrm>
            <a:off x="1117309" y="1371600"/>
            <a:ext cx="10157354" cy="4800600"/>
          </a:xfrm>
        </p:spPr>
        <p:txBody>
          <a:bodyPr/>
          <a:lstStyle/>
          <a:p>
            <a:endParaRPr lang="en-US" dirty="0"/>
          </a:p>
        </p:txBody>
      </p:sp>
    </p:spTree>
    <p:extLst>
      <p:ext uri="{BB962C8B-B14F-4D97-AF65-F5344CB8AC3E}">
        <p14:creationId xmlns:p14="http://schemas.microsoft.com/office/powerpoint/2010/main" val="228427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DF04-195B-41D7-BE1A-6F2FF6172549}"/>
              </a:ext>
            </a:extLst>
          </p:cNvPr>
          <p:cNvSpPr>
            <a:spLocks noGrp="1"/>
          </p:cNvSpPr>
          <p:nvPr>
            <p:ph type="title"/>
          </p:nvPr>
        </p:nvSpPr>
        <p:spPr/>
        <p:txBody>
          <a:bodyPr>
            <a:normAutofit/>
          </a:bodyPr>
          <a:lstStyle/>
          <a:p>
            <a:r>
              <a:rPr lang="en-US" sz="3200" dirty="0"/>
              <a:t>Destiny Discover can provide you with a lot of information if you take the time to get to learn it.</a:t>
            </a:r>
            <a:br>
              <a:rPr lang="en-US" sz="3200" dirty="0"/>
            </a:br>
            <a:r>
              <a:rPr lang="en-US" sz="3200" dirty="0"/>
              <a:t>We hope you find this a very useful tool!</a:t>
            </a:r>
          </a:p>
        </p:txBody>
      </p:sp>
      <p:sp>
        <p:nvSpPr>
          <p:cNvPr id="3" name="Content Placeholder 2">
            <a:extLst>
              <a:ext uri="{FF2B5EF4-FFF2-40B4-BE49-F238E27FC236}">
                <a16:creationId xmlns:a16="http://schemas.microsoft.com/office/drawing/2014/main" id="{07507C8D-926C-4F35-8A80-6712736D1AA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2837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Let’s Get Started </a:t>
            </a:r>
            <a:r>
              <a:rPr lang="en-US" sz="2400" dirty="0"/>
              <a:t>(from a desktop or laptop):</a:t>
            </a:r>
          </a:p>
        </p:txBody>
      </p:sp>
      <p:sp>
        <p:nvSpPr>
          <p:cNvPr id="14" name="Content Placeholder 13"/>
          <p:cNvSpPr>
            <a:spLocks noGrp="1"/>
          </p:cNvSpPr>
          <p:nvPr>
            <p:ph idx="1"/>
          </p:nvPr>
        </p:nvSpPr>
        <p:spPr>
          <a:xfrm>
            <a:off x="1117309" y="1701800"/>
            <a:ext cx="10157354" cy="660400"/>
          </a:xfrm>
        </p:spPr>
        <p:txBody>
          <a:bodyPr>
            <a:normAutofit fontScale="55000" lnSpcReduction="20000"/>
          </a:bodyPr>
          <a:lstStyle/>
          <a:p>
            <a:pPr marL="0" indent="0">
              <a:buNone/>
            </a:pPr>
            <a:r>
              <a:rPr lang="en-US" dirty="0"/>
              <a:t>*  Open a CHROME  internet browser              or try the new Microsoft Edge </a:t>
            </a:r>
          </a:p>
          <a:p>
            <a:pPr marL="0" indent="0">
              <a:buNone/>
            </a:pPr>
            <a:r>
              <a:rPr lang="en-US" dirty="0"/>
              <a:t>*  Go to the HASD website at </a:t>
            </a:r>
            <a:r>
              <a:rPr lang="en-US" dirty="0">
                <a:hlinkClick r:id="rId2"/>
              </a:rPr>
              <a:t>www.hasd.org</a:t>
            </a:r>
            <a:r>
              <a:rPr lang="en-US" dirty="0"/>
              <a:t> and hovering over “Schools”, choose “Greenville MS” for GMS.</a:t>
            </a:r>
          </a:p>
          <a:p>
            <a:pPr marL="0" indent="0">
              <a:buNone/>
            </a:pPr>
            <a:endParaRPr lang="en-US" dirty="0"/>
          </a:p>
        </p:txBody>
      </p:sp>
      <p:pic>
        <p:nvPicPr>
          <p:cNvPr id="3" name="Picture 2">
            <a:extLst>
              <a:ext uri="{FF2B5EF4-FFF2-40B4-BE49-F238E27FC236}">
                <a16:creationId xmlns:a16="http://schemas.microsoft.com/office/drawing/2014/main" id="{73A803D1-16DE-40AD-B947-F85853205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309" y="2590800"/>
            <a:ext cx="10437813" cy="3352800"/>
          </a:xfrm>
          <a:prstGeom prst="rect">
            <a:avLst/>
          </a:prstGeom>
        </p:spPr>
      </p:pic>
      <p:pic>
        <p:nvPicPr>
          <p:cNvPr id="4" name="Picture 3">
            <a:extLst>
              <a:ext uri="{FF2B5EF4-FFF2-40B4-BE49-F238E27FC236}">
                <a16:creationId xmlns:a16="http://schemas.microsoft.com/office/drawing/2014/main" id="{5603C9F1-25F7-4ABC-8A32-371DFF213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612" y="1382712"/>
            <a:ext cx="422976" cy="638175"/>
          </a:xfrm>
          <a:prstGeom prst="rect">
            <a:avLst/>
          </a:prstGeom>
        </p:spPr>
      </p:pic>
      <p:pic>
        <p:nvPicPr>
          <p:cNvPr id="5" name="Picture 4">
            <a:extLst>
              <a:ext uri="{FF2B5EF4-FFF2-40B4-BE49-F238E27FC236}">
                <a16:creationId xmlns:a16="http://schemas.microsoft.com/office/drawing/2014/main" id="{E12D327E-F920-4A44-B1BE-861DBEC9E6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9332" y="1651590"/>
            <a:ext cx="476250" cy="333375"/>
          </a:xfrm>
          <a:prstGeom prst="rect">
            <a:avLst/>
          </a:prstGeom>
        </p:spPr>
      </p:pic>
      <p:sp>
        <p:nvSpPr>
          <p:cNvPr id="6" name="Arrow: Down 5">
            <a:extLst>
              <a:ext uri="{FF2B5EF4-FFF2-40B4-BE49-F238E27FC236}">
                <a16:creationId xmlns:a16="http://schemas.microsoft.com/office/drawing/2014/main" id="{3B7C5E51-77FB-47A7-A7DC-304DC69D8833}"/>
              </a:ext>
            </a:extLst>
          </p:cNvPr>
          <p:cNvSpPr/>
          <p:nvPr/>
        </p:nvSpPr>
        <p:spPr>
          <a:xfrm>
            <a:off x="8075612" y="2819400"/>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671" y="447815"/>
            <a:ext cx="10157354" cy="1397000"/>
          </a:xfrm>
        </p:spPr>
        <p:txBody>
          <a:bodyPr>
            <a:noAutofit/>
          </a:bodyPr>
          <a:lstStyle/>
          <a:p>
            <a:r>
              <a:rPr lang="en-US" sz="3600" dirty="0"/>
              <a:t>Once you choose the Schools tab and choose Greenville MS to go to Greenville Middle School’s Homepage, you can…</a:t>
            </a:r>
          </a:p>
        </p:txBody>
      </p:sp>
      <p:sp>
        <p:nvSpPr>
          <p:cNvPr id="5" name="Text Placeholder 4"/>
          <p:cNvSpPr>
            <a:spLocks noGrp="1"/>
          </p:cNvSpPr>
          <p:nvPr>
            <p:ph type="body" idx="1"/>
          </p:nvPr>
        </p:nvSpPr>
        <p:spPr>
          <a:xfrm>
            <a:off x="932459" y="1844815"/>
            <a:ext cx="4973041" cy="1169771"/>
          </a:xfrm>
          <a:ln>
            <a:solidFill>
              <a:schemeClr val="tx2"/>
            </a:solidFill>
          </a:ln>
        </p:spPr>
        <p:txBody>
          <a:bodyPr/>
          <a:lstStyle/>
          <a:p>
            <a:r>
              <a:rPr lang="en-US" dirty="0"/>
              <a:t>Hover over “Students” and click on “</a:t>
            </a:r>
            <a:r>
              <a:rPr lang="en-US" dirty="0" err="1"/>
              <a:t>Ebook</a:t>
            </a:r>
            <a:r>
              <a:rPr lang="en-US" dirty="0"/>
              <a:t> and Destiny Discover Link”</a:t>
            </a:r>
          </a:p>
        </p:txBody>
      </p:sp>
      <p:sp>
        <p:nvSpPr>
          <p:cNvPr id="6" name="Text Placeholder 5"/>
          <p:cNvSpPr>
            <a:spLocks noGrp="1"/>
          </p:cNvSpPr>
          <p:nvPr>
            <p:ph type="body" sz="quarter" idx="3"/>
          </p:nvPr>
        </p:nvSpPr>
        <p:spPr>
          <a:xfrm>
            <a:off x="6283325" y="1963801"/>
            <a:ext cx="4973041" cy="855600"/>
          </a:xfrm>
          <a:ln>
            <a:solidFill>
              <a:schemeClr val="tx2"/>
            </a:solidFill>
          </a:ln>
        </p:spPr>
        <p:txBody>
          <a:bodyPr/>
          <a:lstStyle/>
          <a:p>
            <a:r>
              <a:rPr lang="en-US" dirty="0"/>
              <a:t>The Destiny Discover homepage looks like this:</a:t>
            </a:r>
          </a:p>
        </p:txBody>
      </p:sp>
      <p:pic>
        <p:nvPicPr>
          <p:cNvPr id="16" name="Content Placeholder 15">
            <a:extLst>
              <a:ext uri="{FF2B5EF4-FFF2-40B4-BE49-F238E27FC236}">
                <a16:creationId xmlns:a16="http://schemas.microsoft.com/office/drawing/2014/main" id="{45DEC067-0A9E-46C6-A38C-FBAB29E6B25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283325" y="3133572"/>
            <a:ext cx="4976813" cy="3276613"/>
          </a:xfrm>
        </p:spPr>
      </p:pic>
      <p:pic>
        <p:nvPicPr>
          <p:cNvPr id="14" name="Content Placeholder 13">
            <a:extLst>
              <a:ext uri="{FF2B5EF4-FFF2-40B4-BE49-F238E27FC236}">
                <a16:creationId xmlns:a16="http://schemas.microsoft.com/office/drawing/2014/main" id="{CD64EAEE-901D-4706-B668-C7422DD25EB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43520" y="3187660"/>
            <a:ext cx="4976813" cy="3222525"/>
          </a:xfrm>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01400"/>
            <a:ext cx="10157354" cy="2769000"/>
          </a:xfrm>
          <a:ln>
            <a:solidFill>
              <a:schemeClr val="tx2"/>
            </a:solidFill>
          </a:ln>
        </p:spPr>
        <p:txBody>
          <a:bodyPr>
            <a:noAutofit/>
          </a:bodyPr>
          <a:lstStyle/>
          <a:p>
            <a:r>
              <a:rPr lang="en-US" sz="2800" dirty="0"/>
              <a:t>Click on “Log In” in the upper right hand corner.  On the log in page, you need to enter your user name and password exactly the same as you use to log in to the computers at school: (</a:t>
            </a:r>
            <a:r>
              <a:rPr lang="en-US" sz="2800" dirty="0">
                <a:highlight>
                  <a:srgbClr val="C0C0C0"/>
                </a:highlight>
              </a:rPr>
              <a:t>If it does not work, you must see Mrs. Wagner to fix your log in</a:t>
            </a:r>
            <a:r>
              <a:rPr lang="en-US" sz="2800" dirty="0"/>
              <a:t>). </a:t>
            </a:r>
            <a:br>
              <a:rPr lang="en-US" sz="2800" dirty="0"/>
            </a:br>
            <a:r>
              <a:rPr lang="en-US" sz="2800" dirty="0"/>
              <a:t>Username: first and last name, no spaces</a:t>
            </a:r>
            <a:br>
              <a:rPr lang="en-US" sz="2800" dirty="0"/>
            </a:br>
            <a:r>
              <a:rPr lang="en-US" sz="2800" dirty="0"/>
              <a:t>Password: the same password you use at school</a:t>
            </a:r>
          </a:p>
        </p:txBody>
      </p:sp>
      <p:pic>
        <p:nvPicPr>
          <p:cNvPr id="6" name="Picture 5">
            <a:extLst>
              <a:ext uri="{FF2B5EF4-FFF2-40B4-BE49-F238E27FC236}">
                <a16:creationId xmlns:a16="http://schemas.microsoft.com/office/drawing/2014/main" id="{137C10A4-0C3A-4C42-8DDD-71925C853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412" y="2921000"/>
            <a:ext cx="9904413" cy="2725332"/>
          </a:xfrm>
          <a:prstGeom prst="rect">
            <a:avLst/>
          </a:prstGeom>
        </p:spPr>
      </p:pic>
      <p:sp>
        <p:nvSpPr>
          <p:cNvPr id="8" name="TextBox 7">
            <a:extLst>
              <a:ext uri="{FF2B5EF4-FFF2-40B4-BE49-F238E27FC236}">
                <a16:creationId xmlns:a16="http://schemas.microsoft.com/office/drawing/2014/main" id="{B3841924-AF09-4AC9-93F6-5E7C78270EA5}"/>
              </a:ext>
            </a:extLst>
          </p:cNvPr>
          <p:cNvSpPr txBox="1"/>
          <p:nvPr/>
        </p:nvSpPr>
        <p:spPr>
          <a:xfrm>
            <a:off x="1446212" y="5791200"/>
            <a:ext cx="3962400" cy="584775"/>
          </a:xfrm>
          <a:prstGeom prst="rect">
            <a:avLst/>
          </a:prstGeom>
          <a:noFill/>
          <a:ln>
            <a:solidFill>
              <a:schemeClr val="tx2"/>
            </a:solidFill>
          </a:ln>
        </p:spPr>
        <p:txBody>
          <a:bodyPr wrap="square" rtlCol="0">
            <a:spAutoFit/>
          </a:bodyPr>
          <a:lstStyle/>
          <a:p>
            <a:r>
              <a:rPr lang="en-US" sz="3200" dirty="0"/>
              <a:t>**  Press “submit”</a:t>
            </a:r>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28DA4A-DF1F-449D-99CF-6BA114315B73}"/>
              </a:ext>
            </a:extLst>
          </p:cNvPr>
          <p:cNvSpPr txBox="1"/>
          <p:nvPr/>
        </p:nvSpPr>
        <p:spPr>
          <a:xfrm>
            <a:off x="1522412" y="381000"/>
            <a:ext cx="8229600" cy="461665"/>
          </a:xfrm>
          <a:prstGeom prst="rect">
            <a:avLst/>
          </a:prstGeom>
          <a:noFill/>
          <a:ln>
            <a:solidFill>
              <a:schemeClr val="tx2"/>
            </a:solidFill>
          </a:ln>
        </p:spPr>
        <p:txBody>
          <a:bodyPr wrap="square" rtlCol="0">
            <a:spAutoFit/>
          </a:bodyPr>
          <a:lstStyle/>
          <a:p>
            <a:r>
              <a:rPr lang="en-US" dirty="0"/>
              <a:t>Destiny Discover home screen once you’ve signed in:</a:t>
            </a:r>
          </a:p>
        </p:txBody>
      </p:sp>
      <p:pic>
        <p:nvPicPr>
          <p:cNvPr id="5" name="Picture 4" descr="Graphical user interface, website&#10;&#10;Description automatically generated">
            <a:extLst>
              <a:ext uri="{FF2B5EF4-FFF2-40B4-BE49-F238E27FC236}">
                <a16:creationId xmlns:a16="http://schemas.microsoft.com/office/drawing/2014/main" id="{41098DE5-2B93-4552-9C75-01CB71F78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999" y="842665"/>
            <a:ext cx="7740426" cy="5779420"/>
          </a:xfrm>
          <a:prstGeom prst="rect">
            <a:avLst/>
          </a:prstGeom>
        </p:spPr>
      </p:pic>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4EF3-F5A5-4D7E-90E9-2383400B4F85}"/>
              </a:ext>
            </a:extLst>
          </p:cNvPr>
          <p:cNvSpPr>
            <a:spLocks noGrp="1"/>
          </p:cNvSpPr>
          <p:nvPr>
            <p:ph type="title"/>
          </p:nvPr>
        </p:nvSpPr>
        <p:spPr>
          <a:xfrm>
            <a:off x="455612" y="1600200"/>
            <a:ext cx="7772400" cy="3200400"/>
          </a:xfrm>
          <a:ln w="38100">
            <a:solidFill>
              <a:schemeClr val="tx1">
                <a:lumMod val="50000"/>
              </a:schemeClr>
            </a:solidFill>
          </a:ln>
        </p:spPr>
        <p:txBody>
          <a:bodyPr>
            <a:normAutofit fontScale="90000"/>
          </a:bodyPr>
          <a:lstStyle/>
          <a:p>
            <a:r>
              <a:rPr lang="en-US" sz="2400" dirty="0"/>
              <a:t>*  Learning Links Icons  (Resource websites)</a:t>
            </a:r>
            <a:br>
              <a:rPr lang="en-US" sz="2400" dirty="0"/>
            </a:br>
            <a:r>
              <a:rPr lang="en-US" sz="2400" dirty="0"/>
              <a:t>*  Recently Added Books (Most recently added)</a:t>
            </a:r>
            <a:br>
              <a:rPr lang="en-US" sz="2400" dirty="0"/>
            </a:br>
            <a:r>
              <a:rPr lang="en-US" sz="2400" dirty="0"/>
              <a:t>*  Popular Titles  (Books that get checked out a lot)</a:t>
            </a:r>
            <a:br>
              <a:rPr lang="en-US" sz="2400" dirty="0"/>
            </a:br>
            <a:r>
              <a:rPr lang="en-US" sz="2400" dirty="0"/>
              <a:t>*  </a:t>
            </a:r>
            <a:r>
              <a:rPr lang="en-US" sz="2400" dirty="0" err="1"/>
              <a:t>Ebooks</a:t>
            </a:r>
            <a:r>
              <a:rPr lang="en-US" sz="2400" dirty="0"/>
              <a:t> (one checkout at a time for up to a week)</a:t>
            </a:r>
            <a:br>
              <a:rPr lang="en-US" sz="2400" dirty="0"/>
            </a:br>
            <a:r>
              <a:rPr lang="en-US" sz="2400" dirty="0"/>
              <a:t>*  Audiobooks (same checkout as eBooks)</a:t>
            </a:r>
            <a:br>
              <a:rPr lang="en-US" sz="2400" dirty="0"/>
            </a:br>
            <a:r>
              <a:rPr lang="en-US" sz="2400" dirty="0"/>
              <a:t>*  Learning Links </a:t>
            </a:r>
            <a:br>
              <a:rPr lang="en-US" sz="2400" dirty="0"/>
            </a:br>
            <a:r>
              <a:rPr lang="en-US" sz="2400" dirty="0"/>
              <a:t>*  Collections (High interest collections of books, resources, websites, information)</a:t>
            </a:r>
            <a:br>
              <a:rPr lang="en-US" sz="2400" dirty="0"/>
            </a:br>
            <a:r>
              <a:rPr lang="en-US" sz="2400" dirty="0"/>
              <a:t>*  Lightbox (Teacher resource)</a:t>
            </a:r>
            <a:br>
              <a:rPr lang="en-US" sz="2400" dirty="0"/>
            </a:br>
            <a:r>
              <a:rPr lang="en-US" sz="2400" dirty="0"/>
              <a:t>*  Interactive </a:t>
            </a:r>
            <a:r>
              <a:rPr lang="en-US" sz="2400" dirty="0" err="1"/>
              <a:t>Ebooks</a:t>
            </a:r>
            <a:br>
              <a:rPr lang="en-US" sz="2400" dirty="0"/>
            </a:br>
            <a:r>
              <a:rPr lang="en-US" sz="2400" dirty="0"/>
              <a:t>*  Topics (This is on the site but not very useful right now)</a:t>
            </a:r>
          </a:p>
        </p:txBody>
      </p:sp>
      <p:sp>
        <p:nvSpPr>
          <p:cNvPr id="3" name="Text Placeholder 2">
            <a:extLst>
              <a:ext uri="{FF2B5EF4-FFF2-40B4-BE49-F238E27FC236}">
                <a16:creationId xmlns:a16="http://schemas.microsoft.com/office/drawing/2014/main" id="{BF0E4BAC-C2EF-44B5-BCDA-68DCC610DE3A}"/>
              </a:ext>
            </a:extLst>
          </p:cNvPr>
          <p:cNvSpPr>
            <a:spLocks noGrp="1"/>
          </p:cNvSpPr>
          <p:nvPr>
            <p:ph type="body" idx="1"/>
          </p:nvPr>
        </p:nvSpPr>
        <p:spPr>
          <a:xfrm>
            <a:off x="812589" y="381001"/>
            <a:ext cx="7008574" cy="1066800"/>
          </a:xfrm>
          <a:ln w="57150">
            <a:solidFill>
              <a:schemeClr val="tx1">
                <a:lumMod val="50000"/>
              </a:schemeClr>
            </a:solidFill>
          </a:ln>
        </p:spPr>
        <p:txBody>
          <a:bodyPr/>
          <a:lstStyle/>
          <a:p>
            <a:r>
              <a:rPr lang="en-US" dirty="0"/>
              <a:t>The Order of the Resources on the Destiny Discover Home Page:</a:t>
            </a:r>
          </a:p>
        </p:txBody>
      </p:sp>
    </p:spTree>
    <p:extLst>
      <p:ext uri="{BB962C8B-B14F-4D97-AF65-F5344CB8AC3E}">
        <p14:creationId xmlns:p14="http://schemas.microsoft.com/office/powerpoint/2010/main" val="173147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39E4-A3D5-4ABA-9E82-D803D429B880}"/>
              </a:ext>
            </a:extLst>
          </p:cNvPr>
          <p:cNvSpPr>
            <a:spLocks noGrp="1"/>
          </p:cNvSpPr>
          <p:nvPr>
            <p:ph type="title"/>
          </p:nvPr>
        </p:nvSpPr>
        <p:spPr>
          <a:xfrm>
            <a:off x="304721" y="482600"/>
            <a:ext cx="3351927" cy="660400"/>
          </a:xfrm>
          <a:ln w="57150">
            <a:solidFill>
              <a:schemeClr val="tx1">
                <a:lumMod val="50000"/>
              </a:schemeClr>
            </a:solidFill>
          </a:ln>
        </p:spPr>
        <p:txBody>
          <a:bodyPr>
            <a:normAutofit/>
          </a:bodyPr>
          <a:lstStyle/>
          <a:p>
            <a:r>
              <a:rPr lang="en-US" sz="2400" dirty="0"/>
              <a:t>Researching a topic</a:t>
            </a:r>
          </a:p>
        </p:txBody>
      </p:sp>
      <p:sp>
        <p:nvSpPr>
          <p:cNvPr id="3" name="Text Placeholder 2">
            <a:extLst>
              <a:ext uri="{FF2B5EF4-FFF2-40B4-BE49-F238E27FC236}">
                <a16:creationId xmlns:a16="http://schemas.microsoft.com/office/drawing/2014/main" id="{88373B98-C7D3-47A0-8191-20FBCC52D4CC}"/>
              </a:ext>
            </a:extLst>
          </p:cNvPr>
          <p:cNvSpPr>
            <a:spLocks noGrp="1"/>
          </p:cNvSpPr>
          <p:nvPr>
            <p:ph type="body" sz="half" idx="2"/>
          </p:nvPr>
        </p:nvSpPr>
        <p:spPr>
          <a:xfrm>
            <a:off x="304721" y="1295400"/>
            <a:ext cx="3579891" cy="5334000"/>
          </a:xfrm>
          <a:ln w="28575">
            <a:solidFill>
              <a:schemeClr val="tx1"/>
            </a:solidFill>
          </a:ln>
        </p:spPr>
        <p:txBody>
          <a:bodyPr>
            <a:noAutofit/>
          </a:bodyPr>
          <a:lstStyle/>
          <a:p>
            <a:r>
              <a:rPr lang="en-US" sz="1800" dirty="0"/>
              <a:t>Begin by typing your topic into the search window at the top of the main page: Example: “mining”.</a:t>
            </a:r>
          </a:p>
          <a:p>
            <a:r>
              <a:rPr lang="en-US" sz="1800" dirty="0"/>
              <a:t>The first thing that comes up is Books (the far left tab) related in any way to the topic of “mining”.</a:t>
            </a:r>
          </a:p>
          <a:p>
            <a:r>
              <a:rPr lang="en-US" sz="1800" dirty="0"/>
              <a:t>When you scroll down the list, there are both fiction and non-fiction books related to mining.  Since this is a broad topic, you might see both “trapped miners” and “Gold rush mining”.  If you are just interested in one aspect of a topic, narrow your search and you will get fewer resources.</a:t>
            </a:r>
          </a:p>
        </p:txBody>
      </p:sp>
      <p:pic>
        <p:nvPicPr>
          <p:cNvPr id="6" name="Content Placeholder 5" descr="Graphical user interface, text, application, Teams&#10;&#10;Description automatically generated">
            <a:extLst>
              <a:ext uri="{FF2B5EF4-FFF2-40B4-BE49-F238E27FC236}">
                <a16:creationId xmlns:a16="http://schemas.microsoft.com/office/drawing/2014/main" id="{DA0F4B47-8C3E-435B-938B-5C46E64E7A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1800" y="482600"/>
            <a:ext cx="7750854" cy="6070600"/>
          </a:xfrm>
        </p:spPr>
      </p:pic>
    </p:spTree>
    <p:extLst>
      <p:ext uri="{BB962C8B-B14F-4D97-AF65-F5344CB8AC3E}">
        <p14:creationId xmlns:p14="http://schemas.microsoft.com/office/powerpoint/2010/main" val="131271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59E0-41D6-4418-88E7-43EC6D16A0B6}"/>
              </a:ext>
            </a:extLst>
          </p:cNvPr>
          <p:cNvSpPr>
            <a:spLocks noGrp="1"/>
          </p:cNvSpPr>
          <p:nvPr>
            <p:ph type="title"/>
          </p:nvPr>
        </p:nvSpPr>
        <p:spPr>
          <a:xfrm>
            <a:off x="705661" y="152400"/>
            <a:ext cx="10645876" cy="1219200"/>
          </a:xfrm>
          <a:ln w="57150">
            <a:solidFill>
              <a:schemeClr val="tx2"/>
            </a:solidFill>
          </a:ln>
        </p:spPr>
        <p:txBody>
          <a:bodyPr>
            <a:noAutofit/>
          </a:bodyPr>
          <a:lstStyle/>
          <a:p>
            <a:br>
              <a:rPr lang="en-US" sz="3200"/>
            </a:br>
            <a:br>
              <a:rPr lang="en-US" sz="3200"/>
            </a:br>
            <a:br>
              <a:rPr lang="en-US" sz="3200"/>
            </a:br>
            <a:br>
              <a:rPr lang="en-US" sz="3200"/>
            </a:br>
            <a:r>
              <a:rPr lang="en-US" sz="3200"/>
              <a:t>Click the next tab second from left: “Collections”</a:t>
            </a:r>
            <a:br>
              <a:rPr lang="en-US" sz="3200"/>
            </a:br>
            <a:r>
              <a:rPr lang="en-US" sz="1600"/>
              <a:t>  This is an excellent resource for finding a wide variety of information that someone else has already researched.  Their collection may be just what you’re looking for or give you a starting place for your research topic.  These are not just created from our school but from many different Destiny Discover users.</a:t>
            </a:r>
            <a:endParaRPr lang="en-US" sz="3200" dirty="0"/>
          </a:p>
        </p:txBody>
      </p:sp>
      <p:pic>
        <p:nvPicPr>
          <p:cNvPr id="5" name="Content Placeholder 4" descr="Graphical user interface, application&#10;&#10;Description automatically generated">
            <a:extLst>
              <a:ext uri="{FF2B5EF4-FFF2-40B4-BE49-F238E27FC236}">
                <a16:creationId xmlns:a16="http://schemas.microsoft.com/office/drawing/2014/main" id="{A606737E-6991-4F72-9CB0-FD13DD89C5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661" y="1524000"/>
            <a:ext cx="10645875" cy="5181600"/>
          </a:xfrm>
        </p:spPr>
      </p:pic>
    </p:spTree>
    <p:extLst>
      <p:ext uri="{BB962C8B-B14F-4D97-AF65-F5344CB8AC3E}">
        <p14:creationId xmlns:p14="http://schemas.microsoft.com/office/powerpoint/2010/main" val="332063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ABF0-FAE1-42A1-9BB7-894902C609FA}"/>
              </a:ext>
            </a:extLst>
          </p:cNvPr>
          <p:cNvSpPr>
            <a:spLocks noGrp="1"/>
          </p:cNvSpPr>
          <p:nvPr>
            <p:ph type="title"/>
          </p:nvPr>
        </p:nvSpPr>
        <p:spPr>
          <a:xfrm>
            <a:off x="912812" y="228600"/>
            <a:ext cx="10157354" cy="973074"/>
          </a:xfrm>
          <a:ln w="38100">
            <a:solidFill>
              <a:schemeClr val="tx2"/>
            </a:solidFill>
          </a:ln>
        </p:spPr>
        <p:txBody>
          <a:bodyPr anchor="b">
            <a:normAutofit/>
          </a:bodyPr>
          <a:lstStyle/>
          <a:p>
            <a:r>
              <a:rPr lang="en-US" sz="3100" dirty="0"/>
              <a:t>Research Using Websites (which is </a:t>
            </a:r>
            <a:r>
              <a:rPr lang="en-US" sz="3100" dirty="0" err="1"/>
              <a:t>Webpath</a:t>
            </a:r>
            <a:r>
              <a:rPr lang="en-US" sz="3100" dirty="0"/>
              <a:t> Express – a website filter to provide reliable resources)</a:t>
            </a:r>
          </a:p>
        </p:txBody>
      </p:sp>
      <p:pic>
        <p:nvPicPr>
          <p:cNvPr id="6" name="Content Placeholder 5" descr="Graphical user interface, text, application, Teams&#10;&#10;Description automatically generated">
            <a:extLst>
              <a:ext uri="{FF2B5EF4-FFF2-40B4-BE49-F238E27FC236}">
                <a16:creationId xmlns:a16="http://schemas.microsoft.com/office/drawing/2014/main" id="{181071FD-B710-44E8-87D2-D1FBC861D55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7012" y="1295400"/>
            <a:ext cx="6629399" cy="5405009"/>
          </a:xfrm>
          <a:noFill/>
        </p:spPr>
      </p:pic>
      <p:sp>
        <p:nvSpPr>
          <p:cNvPr id="3" name="Text Placeholder 2">
            <a:extLst>
              <a:ext uri="{FF2B5EF4-FFF2-40B4-BE49-F238E27FC236}">
                <a16:creationId xmlns:a16="http://schemas.microsoft.com/office/drawing/2014/main" id="{427F9CDB-C250-4A0F-B571-F301008B58E7}"/>
              </a:ext>
            </a:extLst>
          </p:cNvPr>
          <p:cNvSpPr>
            <a:spLocks noGrp="1"/>
          </p:cNvSpPr>
          <p:nvPr>
            <p:ph sz="half" idx="2"/>
          </p:nvPr>
        </p:nvSpPr>
        <p:spPr>
          <a:xfrm>
            <a:off x="7085012" y="1516125"/>
            <a:ext cx="4748504" cy="5037075"/>
          </a:xfrm>
          <a:ln w="38100">
            <a:solidFill>
              <a:schemeClr val="tx1"/>
            </a:solidFill>
          </a:ln>
        </p:spPr>
        <p:txBody>
          <a:bodyPr>
            <a:normAutofit lnSpcReduction="10000"/>
          </a:bodyPr>
          <a:lstStyle/>
          <a:p>
            <a:r>
              <a:rPr lang="en-US" dirty="0"/>
              <a:t>Click on the next tab over: Websites.</a:t>
            </a:r>
          </a:p>
          <a:p>
            <a:r>
              <a:rPr lang="en-US" dirty="0"/>
              <a:t>This will give you many website resources on your topic and generally provides a wide variety of websites.  They are vetted by a paid resource: </a:t>
            </a:r>
            <a:r>
              <a:rPr lang="en-US" dirty="0" err="1"/>
              <a:t>Webpath</a:t>
            </a:r>
            <a:r>
              <a:rPr lang="en-US" dirty="0"/>
              <a:t> Express, so they should be reliable resources.</a:t>
            </a:r>
          </a:p>
          <a:p>
            <a:r>
              <a:rPr lang="en-US" dirty="0"/>
              <a:t>Again, you may have to refine your search to narrow the topic and get more precise results.</a:t>
            </a:r>
          </a:p>
          <a:p>
            <a:endParaRPr lang="en-US" dirty="0"/>
          </a:p>
        </p:txBody>
      </p:sp>
    </p:spTree>
    <p:extLst>
      <p:ext uri="{BB962C8B-B14F-4D97-AF65-F5344CB8AC3E}">
        <p14:creationId xmlns:p14="http://schemas.microsoft.com/office/powerpoint/2010/main" val="169521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836</Words>
  <Application>Microsoft Office PowerPoint</Application>
  <PresentationFormat>Custom</PresentationFormat>
  <Paragraphs>39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Books 16x9</vt:lpstr>
      <vt:lpstr>Student Destiny Discover Tool at Greenville Middle School</vt:lpstr>
      <vt:lpstr>Let’s Get Started (from a desktop or laptop):</vt:lpstr>
      <vt:lpstr>Once you choose the Schools tab and choose Greenville MS to go to Greenville Middle School’s Homepage, you can…</vt:lpstr>
      <vt:lpstr>Click on “Log In” in the upper right hand corner.  On the log in page, you need to enter your user name and password exactly the same as you use to log in to the computers at school: (If it does not work, you must see Mrs. Wagner to fix your log in).  Username: first and last name, no spaces Password: the same password you use at school</vt:lpstr>
      <vt:lpstr>PowerPoint Presentation</vt:lpstr>
      <vt:lpstr>*  Learning Links Icons  (Resource websites) *  Recently Added Books (Most recently added) *  Popular Titles  (Books that get checked out a lot) *  Ebooks (one checkout at a time for up to a week) *  Audiobooks (same checkout as eBooks) *  Learning Links  *  Collections (High interest collections of books, resources, websites, information) *  Lightbox (Teacher resource) *  Interactive Ebooks *  Topics (This is on the site but not very useful right now)</vt:lpstr>
      <vt:lpstr>Researching a topic</vt:lpstr>
      <vt:lpstr>    Click the next tab second from left: “Collections”   This is an excellent resource for finding a wide variety of information that someone else has already researched.  Their collection may be just what you’re looking for or give you a starting place for your research topic.  These are not just created from our school but from many different Destiny Discover users.</vt:lpstr>
      <vt:lpstr>Research Using Websites (which is Webpath Express – a website filter to provide reliable resources)</vt:lpstr>
      <vt:lpstr>The next tab is Databases     This is incomplete at this time.</vt:lpstr>
      <vt:lpstr>The last tab is Open Educational Resources –               Mostly used by educators</vt:lpstr>
      <vt:lpstr>Citing Your Sources with Destiny Discover </vt:lpstr>
      <vt:lpstr>Citing Your Citations - Continued</vt:lpstr>
      <vt:lpstr>Your Citations</vt:lpstr>
      <vt:lpstr>Destiny Discover can provide you with a lot of information if you take the time to get to learn it. We hope you find this a very useful tool!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Destiny Discover Tool at Greenville Middle School</dc:title>
  <dc:creator>JeanWagner</dc:creator>
  <cp:lastModifiedBy>JeanWagner</cp:lastModifiedBy>
  <cp:revision>7</cp:revision>
  <dcterms:created xsi:type="dcterms:W3CDTF">2020-12-21T21:07:50Z</dcterms:created>
  <dcterms:modified xsi:type="dcterms:W3CDTF">2020-12-21T22:17:32Z</dcterms:modified>
</cp:coreProperties>
</file>