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4" r:id="rId16"/>
    <p:sldId id="271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72" d="100"/>
          <a:sy n="72" d="100"/>
        </p:scale>
        <p:origin x="2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0963-08EB-4D7B-A0BC-B6EE9DC97C1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330C-9718-40B5-B68F-9D17FC4A7B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0963-08EB-4D7B-A0BC-B6EE9DC97C1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330C-9718-40B5-B68F-9D17FC4A7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0963-08EB-4D7B-A0BC-B6EE9DC97C1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330C-9718-40B5-B68F-9D17FC4A7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0963-08EB-4D7B-A0BC-B6EE9DC97C1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330C-9718-40B5-B68F-9D17FC4A7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0963-08EB-4D7B-A0BC-B6EE9DC97C1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EFE330C-9718-40B5-B68F-9D17FC4A7BC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0963-08EB-4D7B-A0BC-B6EE9DC97C1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330C-9718-40B5-B68F-9D17FC4A7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0963-08EB-4D7B-A0BC-B6EE9DC97C1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330C-9718-40B5-B68F-9D17FC4A7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0963-08EB-4D7B-A0BC-B6EE9DC97C1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330C-9718-40B5-B68F-9D17FC4A7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0963-08EB-4D7B-A0BC-B6EE9DC97C1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330C-9718-40B5-B68F-9D17FC4A7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0963-08EB-4D7B-A0BC-B6EE9DC97C1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330C-9718-40B5-B68F-9D17FC4A7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0963-08EB-4D7B-A0BC-B6EE9DC97C1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330C-9718-40B5-B68F-9D17FC4A7B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450963-08EB-4D7B-A0BC-B6EE9DC97C19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FE330C-9718-40B5-B68F-9D17FC4A7BC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google.com/url?sa=i&amp;rct=j&amp;q=&amp;esrc=s&amp;source=images&amp;cd=&amp;cad=rja&amp;uact=8&amp;ved=0ahUKEwjPza71gcnJAhXBVj4KHUqZDp4QjRwIBw&amp;url=https://play.google.com/store/apps/details?id%3Dcom.follett.fsc.Enlight&amp;psig=AFQjCNG1c1hk4Qvpx120OYfq_gOnXW7_4A&amp;ust=14495524691804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905001"/>
          </a:xfr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0000" dirty="0">
                <a:effectLst/>
                <a:latin typeface="Tempus Sans ITC" pitchFamily="82" charset="0"/>
              </a:rPr>
              <a:t> </a:t>
            </a:r>
            <a:r>
              <a:rPr lang="en-US" sz="10000" cap="none" dirty="0" err="1">
                <a:effectLst/>
                <a:latin typeface="Tempus Sans ITC" pitchFamily="82" charset="0"/>
              </a:rPr>
              <a:t>e</a:t>
            </a:r>
            <a:r>
              <a:rPr lang="en-US" sz="10000" dirty="0" err="1">
                <a:effectLst/>
                <a:latin typeface="Tempus Sans ITC" pitchFamily="82" charset="0"/>
              </a:rPr>
              <a:t>books</a:t>
            </a:r>
            <a:r>
              <a:rPr lang="en-US" sz="10000" dirty="0">
                <a:effectLst/>
                <a:latin typeface="Tempus Sans ITC" pitchFamily="82" charset="0"/>
              </a:rPr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19400"/>
            <a:ext cx="6400800" cy="2971800"/>
          </a:xfr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Accessing eBooks at North Greenville Elementary School in the Library, Classroom, at Home, or Anywhere.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  <a:solidFill>
            <a:schemeClr val="tx2"/>
          </a:solidFill>
          <a:effectLst>
            <a:outerShdw blurRad="774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>
                <a:effectLst/>
                <a:latin typeface="Comic Sans MS" panose="030F0702030302020204" pitchFamily="66" charset="0"/>
              </a:rPr>
              <a:t>Let’s press “Open” on the book “</a:t>
            </a:r>
            <a:r>
              <a:rPr lang="en-US" sz="3600" i="1" dirty="0">
                <a:effectLst/>
                <a:latin typeface="Comic Sans MS" panose="030F0702030302020204" pitchFamily="66" charset="0"/>
              </a:rPr>
              <a:t>Aaron Rodgers and the Green Bay Packers”.</a:t>
            </a:r>
          </a:p>
        </p:txBody>
      </p:sp>
      <p:sp>
        <p:nvSpPr>
          <p:cNvPr id="3" name="Striped Right Arrow 2"/>
          <p:cNvSpPr/>
          <p:nvPr/>
        </p:nvSpPr>
        <p:spPr>
          <a:xfrm>
            <a:off x="4191000" y="3657600"/>
            <a:ext cx="1435608" cy="6858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824FA5-D5D9-4970-893F-2B04C5E6F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8229600" cy="4457700"/>
          </a:xfrm>
          <a:prstGeom prst="rect">
            <a:avLst/>
          </a:prstGeom>
        </p:spPr>
      </p:pic>
      <p:sp>
        <p:nvSpPr>
          <p:cNvPr id="7" name="Striped Right Arrow 2">
            <a:extLst>
              <a:ext uri="{FF2B5EF4-FFF2-40B4-BE49-F238E27FC236}">
                <a16:creationId xmlns:a16="http://schemas.microsoft.com/office/drawing/2014/main" id="{38774951-A266-4C5F-8E2E-BC308286026E}"/>
              </a:ext>
            </a:extLst>
          </p:cNvPr>
          <p:cNvSpPr/>
          <p:nvPr/>
        </p:nvSpPr>
        <p:spPr>
          <a:xfrm rot="10800000">
            <a:off x="6781800" y="5181600"/>
            <a:ext cx="1435608" cy="3810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588" y="158750"/>
            <a:ext cx="8229600" cy="869950"/>
          </a:xfr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Example of an eBook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1524000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Comic Sans MS" panose="030F0702030302020204" pitchFamily="66" charset="0"/>
                <a:cs typeface="Aparajita" pitchFamily="34" charset="0"/>
              </a:rPr>
              <a:t>The book will open to the cover.</a:t>
            </a:r>
          </a:p>
          <a:p>
            <a:pPr algn="ctr"/>
            <a:r>
              <a:rPr lang="en-US" sz="1700" dirty="0">
                <a:solidFill>
                  <a:schemeClr val="bg1"/>
                </a:solidFill>
                <a:latin typeface="Comic Sans MS" panose="030F0702030302020204" pitchFamily="66" charset="0"/>
                <a:cs typeface="Aparajita" pitchFamily="34" charset="0"/>
              </a:rPr>
              <a:t>Turn the pages until you come to the first page of writing.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5" y="1219200"/>
            <a:ext cx="4041775" cy="1524000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Comic Sans MS" panose="030F0702030302020204" pitchFamily="66" charset="0"/>
                <a:cs typeface="Aparajita" pitchFamily="34" charset="0"/>
              </a:rPr>
              <a:t>You can highlight passages by clicking and holding down until the highlight starts, then drag until the end of what you want to highlight.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0C01FC-E0E2-49E5-8FE0-C817B4585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82" y="3543300"/>
            <a:ext cx="4079631" cy="2209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2234DE-6698-4764-B6A5-8FA26BD2B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516796"/>
            <a:ext cx="4149969" cy="224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0AAFC0-EAFE-42EA-808C-5F2009F8D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4572000"/>
            <a:ext cx="609600" cy="3303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Comic Sans MS" panose="030F0702030302020204" pitchFamily="66" charset="0"/>
              </a:rPr>
              <a:t>Highlight to look up word definitions in the dictionary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31888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Comic Sans MS" panose="030F0702030302020204" pitchFamily="66" charset="0"/>
                <a:cs typeface="Aparajita" pitchFamily="34" charset="0"/>
              </a:rPr>
              <a:t>Click on THE word and hold down until it highlights.</a:t>
            </a:r>
          </a:p>
          <a:p>
            <a:pPr algn="ctr"/>
            <a:r>
              <a:rPr lang="en-US" sz="1700" dirty="0">
                <a:solidFill>
                  <a:schemeClr val="bg1"/>
                </a:solidFill>
                <a:latin typeface="Comic Sans MS" panose="030F0702030302020204" pitchFamily="66" charset="0"/>
                <a:cs typeface="Aparajita" pitchFamily="34" charset="0"/>
              </a:rPr>
              <a:t>Click on the “a-z” symbol for THE dictionary.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1131888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cs typeface="Aparajita" pitchFamily="34" charset="0"/>
              </a:rPr>
              <a:t>When you open the dictionary, it will normally give you definitions unless it is not in the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  <a:cs typeface="Aparajita" pitchFamily="34" charset="0"/>
              </a:rPr>
              <a:t>follett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cs typeface="Aparajita" pitchFamily="34" charset="0"/>
              </a:rPr>
              <a:t> dictionary.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0C533-C941-443F-B14B-B0032F617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971800"/>
            <a:ext cx="4501662" cy="2438400"/>
          </a:xfrm>
          <a:prstGeom prst="rect">
            <a:avLst/>
          </a:prstGeom>
        </p:spPr>
      </p:pic>
      <p:sp>
        <p:nvSpPr>
          <p:cNvPr id="5" name="Circular Arrow 4"/>
          <p:cNvSpPr/>
          <p:nvPr/>
        </p:nvSpPr>
        <p:spPr>
          <a:xfrm rot="5400000">
            <a:off x="1988090" y="3160389"/>
            <a:ext cx="978408" cy="978408"/>
          </a:xfrm>
          <a:prstGeom prst="circular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319DD7-8980-4993-847E-B17691D30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38" y="2994991"/>
            <a:ext cx="4501662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  <a:solidFill>
            <a:schemeClr val="bg2">
              <a:lumMod val="20000"/>
              <a:lumOff val="80000"/>
            </a:schemeClr>
          </a:solidFill>
          <a:effectLst>
            <a:outerShdw blurRad="10795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Let’s go ahead and close the book by pressing the “back” button in the upper left corner.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4A64EB-F039-49D6-BB9D-85482EAA4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7" y="2286000"/>
            <a:ext cx="8018585" cy="4343400"/>
          </a:xfrm>
          <a:prstGeom prst="rect">
            <a:avLst/>
          </a:prstGeom>
        </p:spPr>
      </p:pic>
      <p:sp>
        <p:nvSpPr>
          <p:cNvPr id="3" name="Circular Arrow 2"/>
          <p:cNvSpPr/>
          <p:nvPr/>
        </p:nvSpPr>
        <p:spPr>
          <a:xfrm rot="2451546">
            <a:off x="9314" y="1896666"/>
            <a:ext cx="1106786" cy="1163533"/>
          </a:xfrm>
          <a:prstGeom prst="circular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8288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You can check out a book by clicking “Checkout”. eBooks can be checked out for 7 days.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51D3F-EF16-46DD-BC67-AF09BCA39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22833"/>
            <a:ext cx="8686800" cy="4705350"/>
          </a:xfrm>
          <a:prstGeom prst="rect">
            <a:avLst/>
          </a:prstGeom>
        </p:spPr>
      </p:pic>
      <p:sp>
        <p:nvSpPr>
          <p:cNvPr id="5" name="Striped Right Arrow 4"/>
          <p:cNvSpPr/>
          <p:nvPr/>
        </p:nvSpPr>
        <p:spPr>
          <a:xfrm>
            <a:off x="5257800" y="3581400"/>
            <a:ext cx="533400" cy="2286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90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Returning a Checked Out eBook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1219200"/>
          </a:xfrm>
          <a:solidFill>
            <a:schemeClr val="tx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bg1"/>
                </a:solidFill>
                <a:latin typeface="Comic Sans MS" panose="030F0702030302020204" pitchFamily="66" charset="0"/>
              </a:rPr>
              <a:t>You can return an eBook on this screen by selecting “Return”.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600200"/>
            <a:ext cx="4041775" cy="1219200"/>
          </a:xfrm>
          <a:solidFill>
            <a:schemeClr val="tx2">
              <a:lumMod val="9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cap="none" dirty="0">
                <a:solidFill>
                  <a:schemeClr val="bg1"/>
                </a:solidFill>
                <a:latin typeface="Comic Sans MS" panose="030F0702030302020204" pitchFamily="66" charset="0"/>
              </a:rPr>
              <a:t>Or you can return an eBook while you are reading it by selecting “Book” on the top of the page and selecting “Return Title”.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658FE-05C4-471E-9705-FBB544F43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13" y="3176682"/>
            <a:ext cx="4264095" cy="2309718"/>
          </a:xfrm>
          <a:prstGeom prst="rect">
            <a:avLst/>
          </a:prstGeom>
        </p:spPr>
      </p:pic>
      <p:sp>
        <p:nvSpPr>
          <p:cNvPr id="8" name="Striped Right Arrow 7"/>
          <p:cNvSpPr/>
          <p:nvPr/>
        </p:nvSpPr>
        <p:spPr>
          <a:xfrm>
            <a:off x="2514600" y="3962400"/>
            <a:ext cx="609600" cy="228600"/>
          </a:xfrm>
          <a:prstGeom prst="stripedRightArrow">
            <a:avLst>
              <a:gd name="adj1" fmla="val 50000"/>
              <a:gd name="adj2" fmla="val 5878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>
            <a:off x="6637217" y="3505200"/>
            <a:ext cx="573088" cy="2286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463239-717D-4AD3-8B07-0C21FCC08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3176682"/>
            <a:ext cx="4353366" cy="2358073"/>
          </a:xfrm>
          <a:prstGeom prst="rect">
            <a:avLst/>
          </a:prstGeom>
        </p:spPr>
      </p:pic>
      <p:sp>
        <p:nvSpPr>
          <p:cNvPr id="10" name="Striped Right Arrow 9"/>
          <p:cNvSpPr/>
          <p:nvPr/>
        </p:nvSpPr>
        <p:spPr>
          <a:xfrm rot="5400000">
            <a:off x="8013549" y="2959253"/>
            <a:ext cx="660702" cy="2286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7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Some Rules for Using eBooks at 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  <a:solidFill>
            <a:schemeClr val="tx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  <a:latin typeface="Comic Sans MS" panose="030F0702030302020204" pitchFamily="66" charset="0"/>
              <a:cs typeface="Aparajit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cs typeface="Aparajita" pitchFamily="34" charset="0"/>
              </a:rPr>
              <a:t>You may check out one eBook at a time.</a:t>
            </a:r>
          </a:p>
          <a:p>
            <a:endParaRPr lang="en-US" dirty="0">
              <a:solidFill>
                <a:schemeClr val="bg1"/>
              </a:solidFill>
              <a:latin typeface="Comic Sans MS" panose="030F0702030302020204" pitchFamily="66" charset="0"/>
              <a:cs typeface="Aparajit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cs typeface="Aparajita" pitchFamily="34" charset="0"/>
              </a:rPr>
              <a:t>eBooks may be checked out for 7 days only.</a:t>
            </a:r>
          </a:p>
          <a:p>
            <a:endParaRPr lang="en-US" dirty="0">
              <a:solidFill>
                <a:schemeClr val="bg1"/>
              </a:solidFill>
              <a:latin typeface="Comic Sans MS" panose="030F0702030302020204" pitchFamily="66" charset="0"/>
              <a:cs typeface="Aparajit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cs typeface="Aparajita" pitchFamily="34" charset="0"/>
              </a:rPr>
              <a:t>Download the “Destiny Discover” app onto your mobile device (smart phone, iPad, tablet, etc) to check out eBooks from NGES from your mobile device.</a:t>
            </a:r>
          </a:p>
        </p:txBody>
      </p:sp>
      <p:pic>
        <p:nvPicPr>
          <p:cNvPr id="2050" name="Picture 2" descr="https://lh4.ggpht.com/ua3V8uF0vURWRsyYgTZoFg-Q8LX5uGegGr0b8cWLphdT6D_VvVFZeviPKcCCLQgl--0=w3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562600"/>
            <a:ext cx="868362" cy="86836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5511006"/>
            <a:ext cx="971550" cy="971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400800" cy="685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Let’s Get Started: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8200" y="1166787"/>
            <a:ext cx="7315200" cy="966813"/>
          </a:xfr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Log onto the computer and open Internet Explorer and open the HASD website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390" r="7390"/>
          <a:stretch>
            <a:fillRect/>
          </a:stretch>
        </p:blipFill>
        <p:spPr bwMode="auto">
          <a:xfrm>
            <a:off x="1066800" y="2286000"/>
            <a:ext cx="678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04738" cy="1706562"/>
          </a:xfr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</a:rPr>
              <a:t>*</a:t>
            </a:r>
            <a:r>
              <a:rPr lang="en-US" sz="24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Go to the North Greenville Elementary School website.</a:t>
            </a:r>
            <a:br>
              <a:rPr lang="en-US" sz="24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*Go on the Library website from the left column.</a:t>
            </a:r>
            <a:br>
              <a:rPr lang="en-US" sz="24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r>
              <a:rPr lang="en-US" sz="2400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*Click on Destiny Discover in the middle of the page.</a:t>
            </a:r>
          </a:p>
        </p:txBody>
      </p:sp>
      <p:sp>
        <p:nvSpPr>
          <p:cNvPr id="4" name="Bent Arrow 3"/>
          <p:cNvSpPr/>
          <p:nvPr/>
        </p:nvSpPr>
        <p:spPr>
          <a:xfrm rot="10800000">
            <a:off x="8077200" y="5105400"/>
            <a:ext cx="609600" cy="53340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636" y="2314766"/>
            <a:ext cx="4308702" cy="3705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314766"/>
            <a:ext cx="4340468" cy="3747517"/>
          </a:xfrm>
          <a:prstGeom prst="rect">
            <a:avLst/>
          </a:prstGeom>
        </p:spPr>
      </p:pic>
      <p:sp>
        <p:nvSpPr>
          <p:cNvPr id="3" name="Bent Arrow 2"/>
          <p:cNvSpPr/>
          <p:nvPr/>
        </p:nvSpPr>
        <p:spPr>
          <a:xfrm>
            <a:off x="762000" y="4135045"/>
            <a:ext cx="419100" cy="38100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Striped Right Arrow 1"/>
          <p:cNvSpPr/>
          <p:nvPr/>
        </p:nvSpPr>
        <p:spPr>
          <a:xfrm>
            <a:off x="6248399" y="5219700"/>
            <a:ext cx="530587" cy="190500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46150"/>
          </a:xfr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effectLst/>
                <a:latin typeface="Comic Sans MS" panose="030F0702030302020204" pitchFamily="66" charset="0"/>
              </a:rPr>
              <a:t>Logging into Destiny Discover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71346" y="1352006"/>
            <a:ext cx="4040188" cy="914399"/>
          </a:xfr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Destiny Discover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5" y="1352005"/>
            <a:ext cx="4041775" cy="914399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Click on </a:t>
            </a:r>
            <a:r>
              <a:rPr lang="en-US" sz="28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login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on THE top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C9053B-72E8-4382-AC6B-3D5223302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09" y="2438398"/>
            <a:ext cx="7455881" cy="4038602"/>
          </a:xfrm>
          <a:prstGeom prst="rect">
            <a:avLst/>
          </a:prstGeom>
        </p:spPr>
      </p:pic>
      <p:sp>
        <p:nvSpPr>
          <p:cNvPr id="10" name="Striped Right Arrow 9"/>
          <p:cNvSpPr/>
          <p:nvPr/>
        </p:nvSpPr>
        <p:spPr>
          <a:xfrm rot="5400000">
            <a:off x="7378757" y="2431448"/>
            <a:ext cx="685800" cy="35571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7550"/>
          </a:xfr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Destiny Discover Login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1524000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omic Sans MS" pitchFamily="66" charset="0"/>
                <a:cs typeface="Angsana New" pitchFamily="18" charset="-34"/>
              </a:rPr>
              <a:t>User Name = </a:t>
            </a:r>
            <a:r>
              <a:rPr lang="en-US" sz="2200" cap="none" dirty="0">
                <a:solidFill>
                  <a:schemeClr val="bg1"/>
                </a:solidFill>
                <a:latin typeface="Comic Sans MS" pitchFamily="66" charset="0"/>
                <a:cs typeface="Angsana New" pitchFamily="18" charset="-34"/>
              </a:rPr>
              <a:t>your first and last name </a:t>
            </a:r>
            <a:r>
              <a:rPr lang="en-US" sz="2200" dirty="0">
                <a:solidFill>
                  <a:schemeClr val="bg1"/>
                </a:solidFill>
                <a:latin typeface="Comic Sans MS" pitchFamily="66" charset="0"/>
                <a:cs typeface="Angsana New" pitchFamily="18" charset="-34"/>
              </a:rPr>
              <a:t>(</a:t>
            </a:r>
            <a:r>
              <a:rPr lang="en-US" sz="2200" cap="none" dirty="0">
                <a:solidFill>
                  <a:schemeClr val="bg1"/>
                </a:solidFill>
                <a:latin typeface="Comic Sans MS" pitchFamily="66" charset="0"/>
                <a:cs typeface="Angsana New" pitchFamily="18" charset="-34"/>
              </a:rPr>
              <a:t>no space</a:t>
            </a:r>
            <a:r>
              <a:rPr lang="en-US" sz="2200" dirty="0">
                <a:solidFill>
                  <a:schemeClr val="bg1"/>
                </a:solidFill>
                <a:latin typeface="Comic Sans MS" pitchFamily="66" charset="0"/>
                <a:cs typeface="Angsana New" pitchFamily="18" charset="-34"/>
              </a:rPr>
              <a:t>)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Comic Sans MS" pitchFamily="66" charset="0"/>
                <a:cs typeface="Angsana New" pitchFamily="18" charset="-34"/>
              </a:rPr>
              <a:t>password = </a:t>
            </a:r>
            <a:r>
              <a:rPr lang="en-US" sz="2200" cap="none" dirty="0">
                <a:solidFill>
                  <a:schemeClr val="bg1"/>
                </a:solidFill>
                <a:latin typeface="Comic Sans MS" pitchFamily="66" charset="0"/>
                <a:cs typeface="Angsana New" pitchFamily="18" charset="-34"/>
              </a:rPr>
              <a:t>student.123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143000"/>
            <a:ext cx="4041775" cy="1524000"/>
          </a:xfr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omic Sans MS" pitchFamily="66" charset="0"/>
              </a:rPr>
              <a:t>This will get you to your destiny Discover home screen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F2BEF1-3341-4E55-A7FA-010D252CD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91785"/>
            <a:ext cx="4268788" cy="2312260"/>
          </a:xfrm>
          <a:prstGeom prst="rect">
            <a:avLst/>
          </a:prstGeom>
        </p:spPr>
      </p:pic>
      <p:sp>
        <p:nvSpPr>
          <p:cNvPr id="5" name="Striped Right Arrow 4"/>
          <p:cNvSpPr/>
          <p:nvPr/>
        </p:nvSpPr>
        <p:spPr>
          <a:xfrm>
            <a:off x="76200" y="3733800"/>
            <a:ext cx="980002" cy="333749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6D89D1-13D4-4088-86BD-108CEBC7C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296" y="3274209"/>
            <a:ext cx="4301236" cy="23298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>
                <a:effectLst/>
                <a:latin typeface="Comic Sans MS" panose="030F0702030302020204" pitchFamily="66" charset="0"/>
              </a:rPr>
              <a:t>Under eBooks in the middle of the page, select “See All” on the right-hand side.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F6D11-786F-4385-8AD7-EA7B2C022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69662"/>
            <a:ext cx="8001000" cy="4333875"/>
          </a:xfrm>
          <a:prstGeom prst="rect">
            <a:avLst/>
          </a:prstGeom>
        </p:spPr>
      </p:pic>
      <p:sp>
        <p:nvSpPr>
          <p:cNvPr id="3" name="Circular Arrow 2"/>
          <p:cNvSpPr/>
          <p:nvPr/>
        </p:nvSpPr>
        <p:spPr>
          <a:xfrm rot="5400000">
            <a:off x="5785438" y="3510962"/>
            <a:ext cx="1415200" cy="1556076"/>
          </a:xfrm>
          <a:prstGeom prst="circular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172200" cy="685800"/>
          </a:xfrm>
          <a:solidFill>
            <a:schemeClr val="tx2"/>
          </a:solidFill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>
                <a:effectLst/>
                <a:latin typeface="Comic Sans MS" panose="030F0702030302020204" pitchFamily="66" charset="0"/>
              </a:rPr>
              <a:t>Destiny Discover eBook Screen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7924800" cy="914399"/>
          </a:xfr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From here, you can open an eBook, you can check one out, or you can review and mark as your favorite.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FA57D-0E22-470A-8F9C-956D53BC0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8" y="2133599"/>
            <a:ext cx="8088923" cy="4381500"/>
          </a:xfrm>
          <a:prstGeom prst="rect">
            <a:avLst/>
          </a:prstGeom>
        </p:spPr>
      </p:pic>
      <p:sp>
        <p:nvSpPr>
          <p:cNvPr id="2" name="Striped Right Arrow 1"/>
          <p:cNvSpPr/>
          <p:nvPr/>
        </p:nvSpPr>
        <p:spPr>
          <a:xfrm rot="10800000">
            <a:off x="6631532" y="3379955"/>
            <a:ext cx="870205" cy="28465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 rot="10800000">
            <a:off x="6648107" y="4577018"/>
            <a:ext cx="837057" cy="27656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 rot="10800000">
            <a:off x="6611664" y="5765992"/>
            <a:ext cx="837057" cy="327676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17550"/>
          </a:xfrm>
          <a:solidFill>
            <a:schemeClr val="tx2"/>
          </a:solidFill>
          <a:effectLst>
            <a:outerShdw blurRad="8509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>
                <a:effectLst/>
                <a:latin typeface="Comic Sans MS" panose="030F0702030302020204" pitchFamily="66" charset="0"/>
              </a:rPr>
              <a:t>We can filter by different categories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1219199"/>
          </a:xfr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  <a:latin typeface="Comic Sans MS" panose="030F0702030302020204" pitchFamily="66" charset="0"/>
                <a:cs typeface="Aparajita" pitchFamily="34" charset="0"/>
              </a:rPr>
              <a:t>You can use the menu on the left to look for different kinds of books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645025" y="1066800"/>
            <a:ext cx="4041775" cy="1219199"/>
          </a:xfr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cs typeface="Aparajita" pitchFamily="34" charset="0"/>
              </a:rPr>
              <a:t>Click on Genre, then click on all to see the categories of genre and how many of each there are.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5B7E1-C402-422E-8991-E668B27D4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50" y="3112477"/>
            <a:ext cx="4241950" cy="2297723"/>
          </a:xfrm>
          <a:prstGeom prst="rect">
            <a:avLst/>
          </a:prstGeom>
        </p:spPr>
      </p:pic>
      <p:sp>
        <p:nvSpPr>
          <p:cNvPr id="2" name="Striped Right Arrow 1"/>
          <p:cNvSpPr/>
          <p:nvPr/>
        </p:nvSpPr>
        <p:spPr>
          <a:xfrm>
            <a:off x="228600" y="3505200"/>
            <a:ext cx="780944" cy="387534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1637B0-91BE-4EEB-B538-D3EF444F2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634" y="3106732"/>
            <a:ext cx="4252556" cy="23034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4" y="3787949"/>
            <a:ext cx="795293" cy="4309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3750"/>
          </a:xfrm>
          <a:solidFill>
            <a:schemeClr val="tx2"/>
          </a:solidFill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Types of Check Outs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1752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cs typeface="Aparajita" pitchFamily="34" charset="0"/>
              </a:rPr>
              <a:t>The green “</a:t>
            </a:r>
            <a:r>
              <a:rPr lang="en-US" dirty="0">
                <a:solidFill>
                  <a:srgbClr val="00B050"/>
                </a:solidFill>
                <a:latin typeface="Comic Sans MS" panose="030F0702030302020204" pitchFamily="66" charset="0"/>
                <a:cs typeface="Aparajita" pitchFamily="34" charset="0"/>
              </a:rPr>
              <a:t>IN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cs typeface="Aparajita" pitchFamily="34" charset="0"/>
              </a:rPr>
              <a:t>” on the corner of the book means that only one person may look at or check out the book at a time.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143000"/>
            <a:ext cx="4041775" cy="1752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cs typeface="Aparajita" pitchFamily="34" charset="0"/>
              </a:rPr>
              <a:t>The blue “infinity” symbol on the corner of the book means that as many people as want may look at or check out the book.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7C0C7A-90A6-4451-9A96-EA6CE1C4F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80" y="3468102"/>
            <a:ext cx="4252556" cy="2303468"/>
          </a:xfrm>
          <a:prstGeom prst="rect">
            <a:avLst/>
          </a:prstGeom>
        </p:spPr>
      </p:pic>
      <p:sp>
        <p:nvSpPr>
          <p:cNvPr id="5" name="Bent Arrow 4"/>
          <p:cNvSpPr/>
          <p:nvPr/>
        </p:nvSpPr>
        <p:spPr>
          <a:xfrm rot="3333226">
            <a:off x="1003242" y="4332116"/>
            <a:ext cx="813816" cy="86868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0D74A-4938-419C-8A63-1BD3E2BF1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865" y="3468102"/>
            <a:ext cx="4252556" cy="2303468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 rot="3333226">
            <a:off x="5439234" y="3880697"/>
            <a:ext cx="813816" cy="86868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708</TotalTime>
  <Words>506</Words>
  <Application>Microsoft Office PowerPoint</Application>
  <PresentationFormat>On-screen Show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Angsana New</vt:lpstr>
      <vt:lpstr>Aparajita</vt:lpstr>
      <vt:lpstr>Book Antiqua</vt:lpstr>
      <vt:lpstr>Comic Sans MS</vt:lpstr>
      <vt:lpstr>Lucida Sans</vt:lpstr>
      <vt:lpstr>Tempus Sans ITC</vt:lpstr>
      <vt:lpstr>Wingdings</vt:lpstr>
      <vt:lpstr>Wingdings 2</vt:lpstr>
      <vt:lpstr>Wingdings 3</vt:lpstr>
      <vt:lpstr>Apex</vt:lpstr>
      <vt:lpstr> ebooks </vt:lpstr>
      <vt:lpstr>Let’s Get Started:</vt:lpstr>
      <vt:lpstr>*Go to the North Greenville Elementary School website. *Go on the Library website from the left column. *Click on Destiny Discover in the middle of the page.</vt:lpstr>
      <vt:lpstr>Logging into Destiny Discover</vt:lpstr>
      <vt:lpstr>Destiny Discover Login</vt:lpstr>
      <vt:lpstr>Under eBooks in the middle of the page, select “See All” on the right-hand side.</vt:lpstr>
      <vt:lpstr>Destiny Discover eBook Screen</vt:lpstr>
      <vt:lpstr>We can filter by different categories</vt:lpstr>
      <vt:lpstr>Types of Check Outs</vt:lpstr>
      <vt:lpstr>Let’s press “Open” on the book “Aaron Rodgers and the Green Bay Packers”.</vt:lpstr>
      <vt:lpstr>Example of an eBook</vt:lpstr>
      <vt:lpstr>Highlight to look up word definitions in the dictionary</vt:lpstr>
      <vt:lpstr>Let’s go ahead and close the book by pressing the “back” button in the upper left corner.  </vt:lpstr>
      <vt:lpstr>You can check out a book by clicking “Checkout”. eBooks can be checked out for 7 days.</vt:lpstr>
      <vt:lpstr>Returning a Checked Out eBook</vt:lpstr>
      <vt:lpstr>Some Rules for Using eBooks at NGES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Ebooks</dc:title>
  <dc:creator>Jean Wagner</dc:creator>
  <cp:lastModifiedBy>TracyHeimmermann</cp:lastModifiedBy>
  <cp:revision>57</cp:revision>
  <cp:lastPrinted>2017-09-26T13:30:03Z</cp:lastPrinted>
  <dcterms:created xsi:type="dcterms:W3CDTF">2015-12-07T02:54:17Z</dcterms:created>
  <dcterms:modified xsi:type="dcterms:W3CDTF">2017-09-26T13:42:24Z</dcterms:modified>
</cp:coreProperties>
</file>